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diagrams/layout2.xml" ContentType="application/vnd.openxmlformats-officedocument.drawingml.diagram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111"/>
  </p:notesMasterIdLst>
  <p:sldIdLst>
    <p:sldId id="256" r:id="rId2"/>
    <p:sldId id="425" r:id="rId3"/>
    <p:sldId id="540" r:id="rId4"/>
    <p:sldId id="542" r:id="rId5"/>
    <p:sldId id="533" r:id="rId6"/>
    <p:sldId id="433" r:id="rId7"/>
    <p:sldId id="467" r:id="rId8"/>
    <p:sldId id="475" r:id="rId9"/>
    <p:sldId id="426" r:id="rId10"/>
    <p:sldId id="444" r:id="rId11"/>
    <p:sldId id="686" r:id="rId12"/>
    <p:sldId id="545" r:id="rId13"/>
    <p:sldId id="687" r:id="rId14"/>
    <p:sldId id="471" r:id="rId15"/>
    <p:sldId id="445" r:id="rId16"/>
    <p:sldId id="491" r:id="rId17"/>
    <p:sldId id="492" r:id="rId18"/>
    <p:sldId id="493" r:id="rId19"/>
    <p:sldId id="446" r:id="rId20"/>
    <p:sldId id="546" r:id="rId21"/>
    <p:sldId id="693" r:id="rId22"/>
    <p:sldId id="697" r:id="rId23"/>
    <p:sldId id="699" r:id="rId24"/>
    <p:sldId id="696" r:id="rId25"/>
    <p:sldId id="695" r:id="rId26"/>
    <p:sldId id="694" r:id="rId27"/>
    <p:sldId id="698" r:id="rId28"/>
    <p:sldId id="700" r:id="rId29"/>
    <p:sldId id="692" r:id="rId30"/>
    <p:sldId id="480" r:id="rId31"/>
    <p:sldId id="484" r:id="rId32"/>
    <p:sldId id="550" r:id="rId33"/>
    <p:sldId id="551" r:id="rId34"/>
    <p:sldId id="482" r:id="rId35"/>
    <p:sldId id="552" r:id="rId36"/>
    <p:sldId id="646" r:id="rId37"/>
    <p:sldId id="648" r:id="rId38"/>
    <p:sldId id="640" r:id="rId39"/>
    <p:sldId id="641" r:id="rId40"/>
    <p:sldId id="638" r:id="rId41"/>
    <p:sldId id="642" r:id="rId42"/>
    <p:sldId id="703" r:id="rId43"/>
    <p:sldId id="553" r:id="rId44"/>
    <p:sldId id="655" r:id="rId45"/>
    <p:sldId id="656" r:id="rId46"/>
    <p:sldId id="659" r:id="rId47"/>
    <p:sldId id="657" r:id="rId48"/>
    <p:sldId id="579" r:id="rId49"/>
    <p:sldId id="577" r:id="rId50"/>
    <p:sldId id="576" r:id="rId51"/>
    <p:sldId id="495" r:id="rId52"/>
    <p:sldId id="647" r:id="rId53"/>
    <p:sldId id="497" r:id="rId54"/>
    <p:sldId id="496" r:id="rId55"/>
    <p:sldId id="535" r:id="rId56"/>
    <p:sldId id="554" r:id="rId57"/>
    <p:sldId id="555" r:id="rId58"/>
    <p:sldId id="710" r:id="rId59"/>
    <p:sldId id="534" r:id="rId60"/>
    <p:sldId id="498" r:id="rId61"/>
    <p:sldId id="666" r:id="rId62"/>
    <p:sldId id="664" r:id="rId63"/>
    <p:sldId id="502" r:id="rId64"/>
    <p:sldId id="503" r:id="rId65"/>
    <p:sldId id="681" r:id="rId66"/>
    <p:sldId id="680" r:id="rId67"/>
    <p:sldId id="679" r:id="rId68"/>
    <p:sldId id="570" r:id="rId69"/>
    <p:sldId id="569" r:id="rId70"/>
    <p:sldId id="566" r:id="rId71"/>
    <p:sldId id="574" r:id="rId72"/>
    <p:sldId id="573" r:id="rId73"/>
    <p:sldId id="572" r:id="rId74"/>
    <p:sldId id="707" r:id="rId75"/>
    <p:sldId id="708" r:id="rId76"/>
    <p:sldId id="709" r:id="rId77"/>
    <p:sldId id="704" r:id="rId78"/>
    <p:sldId id="706" r:id="rId79"/>
    <p:sldId id="606" r:id="rId80"/>
    <p:sldId id="619" r:id="rId81"/>
    <p:sldId id="605" r:id="rId82"/>
    <p:sldId id="602" r:id="rId83"/>
    <p:sldId id="600" r:id="rId84"/>
    <p:sldId id="604" r:id="rId85"/>
    <p:sldId id="715" r:id="rId86"/>
    <p:sldId id="716" r:id="rId87"/>
    <p:sldId id="511" r:id="rId88"/>
    <p:sldId id="711" r:id="rId89"/>
    <p:sldId id="713" r:id="rId90"/>
    <p:sldId id="712" r:id="rId91"/>
    <p:sldId id="459" r:id="rId92"/>
    <p:sldId id="608" r:id="rId93"/>
    <p:sldId id="609" r:id="rId94"/>
    <p:sldId id="613" r:id="rId95"/>
    <p:sldId id="610" r:id="rId96"/>
    <p:sldId id="615" r:id="rId97"/>
    <p:sldId id="513" r:id="rId98"/>
    <p:sldId id="514" r:id="rId99"/>
    <p:sldId id="536" r:id="rId100"/>
    <p:sldId id="537" r:id="rId101"/>
    <p:sldId id="622" r:id="rId102"/>
    <p:sldId id="518" r:id="rId103"/>
    <p:sldId id="519" r:id="rId104"/>
    <p:sldId id="520" r:id="rId105"/>
    <p:sldId id="634" r:id="rId106"/>
    <p:sldId id="636" r:id="rId107"/>
    <p:sldId id="637" r:id="rId108"/>
    <p:sldId id="522" r:id="rId109"/>
    <p:sldId id="714" r:id="rId1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07" autoAdjust="0"/>
    <p:restoredTop sz="91223" autoAdjust="0"/>
  </p:normalViewPr>
  <p:slideViewPr>
    <p:cSldViewPr>
      <p:cViewPr varScale="1">
        <p:scale>
          <a:sx n="99" d="100"/>
          <a:sy n="99" d="100"/>
        </p:scale>
        <p:origin x="-336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36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0C0242-623B-4F59-8FF3-F73797C22263}" type="doc">
      <dgm:prSet loTypeId="urn:microsoft.com/office/officeart/2005/8/layout/hLis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8EE26E7-91FE-4C05-AB32-81D36DBF0D01}">
      <dgm:prSet phldrT="[Текст]" custT="1"/>
      <dgm:spPr/>
      <dgm:t>
        <a:bodyPr/>
        <a:lstStyle/>
        <a:p>
          <a:pPr algn="ctr"/>
          <a:r>
            <a: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254 гражданина</a:t>
          </a:r>
          <a:endParaRPr lang="ru-RU" sz="2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/>
          <a:r>
            <a: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состоят на воинском учете</a:t>
          </a:r>
        </a:p>
      </dgm:t>
    </dgm:pt>
    <dgm:pt modelId="{11558A4F-E7D1-4F8B-9389-6ED5E73684F4}" type="parTrans" cxnId="{68934145-9FEF-4920-B49D-A1FE9F1C1DE4}">
      <dgm:prSet/>
      <dgm:spPr/>
      <dgm:t>
        <a:bodyPr/>
        <a:lstStyle/>
        <a:p>
          <a:endParaRPr lang="ru-RU"/>
        </a:p>
      </dgm:t>
    </dgm:pt>
    <dgm:pt modelId="{E31F70F8-BCFD-4976-84B5-476A3126E0EA}" type="sibTrans" cxnId="{68934145-9FEF-4920-B49D-A1FE9F1C1DE4}">
      <dgm:prSet/>
      <dgm:spPr/>
      <dgm:t>
        <a:bodyPr/>
        <a:lstStyle/>
        <a:p>
          <a:endParaRPr lang="ru-RU"/>
        </a:p>
      </dgm:t>
    </dgm:pt>
    <dgm:pt modelId="{DCFF08F7-905D-4839-9A09-86DDD65EECD1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27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подлежат призыву</a:t>
          </a:r>
        </a:p>
      </dgm:t>
    </dgm:pt>
    <dgm:pt modelId="{40A22505-4E18-463D-8731-2A9D6C6D5F4B}" type="parTrans" cxnId="{0ED3A9F1-0537-4675-8461-A7A2BF6B1F27}">
      <dgm:prSet/>
      <dgm:spPr/>
      <dgm:t>
        <a:bodyPr/>
        <a:lstStyle/>
        <a:p>
          <a:endParaRPr lang="ru-RU"/>
        </a:p>
      </dgm:t>
    </dgm:pt>
    <dgm:pt modelId="{B3770383-06D5-4AE8-B7B6-622954B5F9DE}" type="sibTrans" cxnId="{0ED3A9F1-0537-4675-8461-A7A2BF6B1F27}">
      <dgm:prSet/>
      <dgm:spPr/>
      <dgm:t>
        <a:bodyPr/>
        <a:lstStyle/>
        <a:p>
          <a:endParaRPr lang="ru-RU"/>
        </a:p>
      </dgm:t>
    </dgm:pt>
    <dgm:pt modelId="{77C05DA7-726D-4339-B028-79A9A56FE1F4}">
      <dgm:prSet custT="1"/>
      <dgm:spPr/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подлежат постановке на первоначальный воинский учет</a:t>
          </a:r>
        </a:p>
      </dgm:t>
    </dgm:pt>
    <dgm:pt modelId="{1CB1F052-98B5-4F01-85F5-4B5C843C8D82}" type="parTrans" cxnId="{970F24AE-7EEB-498A-AC15-BDD44B3E8BFB}">
      <dgm:prSet/>
      <dgm:spPr/>
      <dgm:t>
        <a:bodyPr/>
        <a:lstStyle/>
        <a:p>
          <a:endParaRPr lang="ru-RU"/>
        </a:p>
      </dgm:t>
    </dgm:pt>
    <dgm:pt modelId="{38592CDC-1C48-4E7B-9E6B-877188AB1E89}" type="sibTrans" cxnId="{970F24AE-7EEB-498A-AC15-BDD44B3E8BFB}">
      <dgm:prSet/>
      <dgm:spPr/>
      <dgm:t>
        <a:bodyPr/>
        <a:lstStyle/>
        <a:p>
          <a:endParaRPr lang="ru-RU"/>
        </a:p>
      </dgm:t>
    </dgm:pt>
    <dgm:pt modelId="{F2C1DE9C-F4DF-4E15-AD55-2FA64DC58367}">
      <dgm:prSet custT="1"/>
      <dgm:spPr/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проходят службу в рядах 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 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0CD0F2-AF97-43D8-BD24-2FFD275F8FB8}" type="parTrans" cxnId="{6F25F7C4-3FD4-4B55-87B8-15DC0F3FFC6F}">
      <dgm:prSet/>
      <dgm:spPr/>
      <dgm:t>
        <a:bodyPr/>
        <a:lstStyle/>
        <a:p>
          <a:endParaRPr lang="ru-RU"/>
        </a:p>
      </dgm:t>
    </dgm:pt>
    <dgm:pt modelId="{6E471832-AE5A-4504-A78F-8E59EAADD5CE}" type="sibTrans" cxnId="{6F25F7C4-3FD4-4B55-87B8-15DC0F3FFC6F}">
      <dgm:prSet/>
      <dgm:spPr/>
      <dgm:t>
        <a:bodyPr/>
        <a:lstStyle/>
        <a:p>
          <a:endParaRPr lang="ru-RU"/>
        </a:p>
      </dgm:t>
    </dgm:pt>
    <dgm:pt modelId="{CD9CDAB6-639B-4C45-B659-39C183B498B1}" type="pres">
      <dgm:prSet presAssocID="{4C0C0242-623B-4F59-8FF3-F73797C2226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0255B1-79E1-47E9-A70E-D623CF0F9E67}" type="pres">
      <dgm:prSet presAssocID="{28EE26E7-91FE-4C05-AB32-81D36DBF0D01}" presName="roof" presStyleLbl="dkBgShp" presStyleIdx="0" presStyleCnt="2"/>
      <dgm:spPr/>
      <dgm:t>
        <a:bodyPr/>
        <a:lstStyle/>
        <a:p>
          <a:endParaRPr lang="ru-RU"/>
        </a:p>
      </dgm:t>
    </dgm:pt>
    <dgm:pt modelId="{DFDDDE9F-72D9-44D8-A236-A6CC854F462B}" type="pres">
      <dgm:prSet presAssocID="{28EE26E7-91FE-4C05-AB32-81D36DBF0D01}" presName="pillars" presStyleCnt="0"/>
      <dgm:spPr/>
    </dgm:pt>
    <dgm:pt modelId="{AEA99989-6988-4382-B08A-6DA30CE6793B}" type="pres">
      <dgm:prSet presAssocID="{28EE26E7-91FE-4C05-AB32-81D36DBF0D01}" presName="pillar1" presStyleLbl="node1" presStyleIdx="0" presStyleCnt="3" custLinFactNeighborX="-147" custLinFactNeighborY="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82739-2E95-456A-9FD6-E22A510F1664}" type="pres">
      <dgm:prSet presAssocID="{77C05DA7-726D-4339-B028-79A9A56FE1F4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FE88D3-1499-4034-90B4-3BFDB3132566}" type="pres">
      <dgm:prSet presAssocID="{F2C1DE9C-F4DF-4E15-AD55-2FA64DC58367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712BD3-1CCE-4BE3-BA51-DECFC80B9226}" type="pres">
      <dgm:prSet presAssocID="{28EE26E7-91FE-4C05-AB32-81D36DBF0D01}" presName="base" presStyleLbl="dkBgShp" presStyleIdx="1" presStyleCnt="2"/>
      <dgm:spPr/>
    </dgm:pt>
  </dgm:ptLst>
  <dgm:cxnLst>
    <dgm:cxn modelId="{B89AF66D-E30A-4ED6-A0C4-6E561410FEB6}" type="presOf" srcId="{DCFF08F7-905D-4839-9A09-86DDD65EECD1}" destId="{AEA99989-6988-4382-B08A-6DA30CE6793B}" srcOrd="0" destOrd="0" presId="urn:microsoft.com/office/officeart/2005/8/layout/hList3"/>
    <dgm:cxn modelId="{68934145-9FEF-4920-B49D-A1FE9F1C1DE4}" srcId="{4C0C0242-623B-4F59-8FF3-F73797C22263}" destId="{28EE26E7-91FE-4C05-AB32-81D36DBF0D01}" srcOrd="0" destOrd="0" parTransId="{11558A4F-E7D1-4F8B-9389-6ED5E73684F4}" sibTransId="{E31F70F8-BCFD-4976-84B5-476A3126E0EA}"/>
    <dgm:cxn modelId="{F6893B4A-566A-43D2-ADEF-87541DC4F7D7}" type="presOf" srcId="{77C05DA7-726D-4339-B028-79A9A56FE1F4}" destId="{84282739-2E95-456A-9FD6-E22A510F1664}" srcOrd="0" destOrd="0" presId="urn:microsoft.com/office/officeart/2005/8/layout/hList3"/>
    <dgm:cxn modelId="{29B75E1E-2728-407E-9A8D-A8E957C1269C}" type="presOf" srcId="{F2C1DE9C-F4DF-4E15-AD55-2FA64DC58367}" destId="{46FE88D3-1499-4034-90B4-3BFDB3132566}" srcOrd="0" destOrd="0" presId="urn:microsoft.com/office/officeart/2005/8/layout/hList3"/>
    <dgm:cxn modelId="{970F24AE-7EEB-498A-AC15-BDD44B3E8BFB}" srcId="{28EE26E7-91FE-4C05-AB32-81D36DBF0D01}" destId="{77C05DA7-726D-4339-B028-79A9A56FE1F4}" srcOrd="1" destOrd="0" parTransId="{1CB1F052-98B5-4F01-85F5-4B5C843C8D82}" sibTransId="{38592CDC-1C48-4E7B-9E6B-877188AB1E89}"/>
    <dgm:cxn modelId="{75E7C4BB-817E-4974-8C3B-7392575CF27D}" type="presOf" srcId="{4C0C0242-623B-4F59-8FF3-F73797C22263}" destId="{CD9CDAB6-639B-4C45-B659-39C183B498B1}" srcOrd="0" destOrd="0" presId="urn:microsoft.com/office/officeart/2005/8/layout/hList3"/>
    <dgm:cxn modelId="{0ED3A9F1-0537-4675-8461-A7A2BF6B1F27}" srcId="{28EE26E7-91FE-4C05-AB32-81D36DBF0D01}" destId="{DCFF08F7-905D-4839-9A09-86DDD65EECD1}" srcOrd="0" destOrd="0" parTransId="{40A22505-4E18-463D-8731-2A9D6C6D5F4B}" sibTransId="{B3770383-06D5-4AE8-B7B6-622954B5F9DE}"/>
    <dgm:cxn modelId="{6F25F7C4-3FD4-4B55-87B8-15DC0F3FFC6F}" srcId="{28EE26E7-91FE-4C05-AB32-81D36DBF0D01}" destId="{F2C1DE9C-F4DF-4E15-AD55-2FA64DC58367}" srcOrd="2" destOrd="0" parTransId="{A00CD0F2-AF97-43D8-BD24-2FFD275F8FB8}" sibTransId="{6E471832-AE5A-4504-A78F-8E59EAADD5CE}"/>
    <dgm:cxn modelId="{F1652BB2-8AAB-4DC1-AE7C-8EE6A0DF9B46}" type="presOf" srcId="{28EE26E7-91FE-4C05-AB32-81D36DBF0D01}" destId="{D60255B1-79E1-47E9-A70E-D623CF0F9E67}" srcOrd="0" destOrd="0" presId="urn:microsoft.com/office/officeart/2005/8/layout/hList3"/>
    <dgm:cxn modelId="{D91C8080-275C-45AE-80B8-1FC33E450A7C}" type="presParOf" srcId="{CD9CDAB6-639B-4C45-B659-39C183B498B1}" destId="{D60255B1-79E1-47E9-A70E-D623CF0F9E67}" srcOrd="0" destOrd="0" presId="urn:microsoft.com/office/officeart/2005/8/layout/hList3"/>
    <dgm:cxn modelId="{66C20333-1C43-4097-9779-9C410CCBD298}" type="presParOf" srcId="{CD9CDAB6-639B-4C45-B659-39C183B498B1}" destId="{DFDDDE9F-72D9-44D8-A236-A6CC854F462B}" srcOrd="1" destOrd="0" presId="urn:microsoft.com/office/officeart/2005/8/layout/hList3"/>
    <dgm:cxn modelId="{22CEC38D-ADEE-468A-BDAF-30479C038BD7}" type="presParOf" srcId="{DFDDDE9F-72D9-44D8-A236-A6CC854F462B}" destId="{AEA99989-6988-4382-B08A-6DA30CE6793B}" srcOrd="0" destOrd="0" presId="urn:microsoft.com/office/officeart/2005/8/layout/hList3"/>
    <dgm:cxn modelId="{CBA34858-709F-4F17-9F8A-11AA40613C49}" type="presParOf" srcId="{DFDDDE9F-72D9-44D8-A236-A6CC854F462B}" destId="{84282739-2E95-456A-9FD6-E22A510F1664}" srcOrd="1" destOrd="0" presId="urn:microsoft.com/office/officeart/2005/8/layout/hList3"/>
    <dgm:cxn modelId="{0D7BF7A9-E244-4AEB-AE71-6BDEFBDFFAB2}" type="presParOf" srcId="{DFDDDE9F-72D9-44D8-A236-A6CC854F462B}" destId="{46FE88D3-1499-4034-90B4-3BFDB3132566}" srcOrd="2" destOrd="0" presId="urn:microsoft.com/office/officeart/2005/8/layout/hList3"/>
    <dgm:cxn modelId="{26881C52-76A0-468F-9A48-3780F4750E25}" type="presParOf" srcId="{CD9CDAB6-639B-4C45-B659-39C183B498B1}" destId="{D6712BD3-1CCE-4BE3-BA51-DECFC80B922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6FC198-1069-45A0-974F-9EA23A14A2E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ACED0F-7494-4D1F-866A-2F62DB2D6B78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bg2">
                  <a:lumMod val="10000"/>
                </a:schemeClr>
              </a:solidFill>
            </a:rPr>
            <a:t>Управление Пенсионного фонда Российской Федерации</a:t>
          </a:r>
          <a:endParaRPr lang="ru-RU" sz="1800" dirty="0">
            <a:solidFill>
              <a:schemeClr val="bg2">
                <a:lumMod val="10000"/>
              </a:schemeClr>
            </a:solidFill>
          </a:endParaRPr>
        </a:p>
      </dgm:t>
    </dgm:pt>
    <dgm:pt modelId="{610CAD27-AE78-4E09-B8A2-CF9E0EEF096D}" type="parTrans" cxnId="{85ED7196-E5C2-473F-9479-12BB5BC15DF9}">
      <dgm:prSet/>
      <dgm:spPr/>
      <dgm:t>
        <a:bodyPr/>
        <a:lstStyle/>
        <a:p>
          <a:endParaRPr lang="ru-RU"/>
        </a:p>
      </dgm:t>
    </dgm:pt>
    <dgm:pt modelId="{425E3251-696E-4D0E-B82A-8ABB4DC76B0A}" type="sibTrans" cxnId="{85ED7196-E5C2-473F-9479-12BB5BC15DF9}">
      <dgm:prSet/>
      <dgm:spPr/>
      <dgm:t>
        <a:bodyPr/>
        <a:lstStyle/>
        <a:p>
          <a:endParaRPr lang="ru-RU"/>
        </a:p>
      </dgm:t>
    </dgm:pt>
    <dgm:pt modelId="{AF07F014-E5CD-45AC-9646-90AC6501EA39}">
      <dgm:prSet custT="1"/>
      <dgm:spPr/>
      <dgm:t>
        <a:bodyPr/>
        <a:lstStyle/>
        <a:p>
          <a:r>
            <a:rPr lang="ru-RU" sz="2000" b="1" dirty="0">
              <a:solidFill>
                <a:schemeClr val="bg2">
                  <a:lumMod val="10000"/>
                </a:schemeClr>
              </a:solidFill>
            </a:rPr>
            <a:t>Министерство труда и социального развития</a:t>
          </a:r>
          <a:endParaRPr lang="ru-RU" sz="2000" dirty="0">
            <a:solidFill>
              <a:schemeClr val="bg2">
                <a:lumMod val="10000"/>
              </a:schemeClr>
            </a:solidFill>
          </a:endParaRPr>
        </a:p>
      </dgm:t>
    </dgm:pt>
    <dgm:pt modelId="{0D2AEEC9-C51F-4A12-B19D-C07DBC776565}" type="parTrans" cxnId="{1BD1452B-533E-40E8-9C81-FC6C4D2BD3F2}">
      <dgm:prSet/>
      <dgm:spPr/>
      <dgm:t>
        <a:bodyPr/>
        <a:lstStyle/>
        <a:p>
          <a:endParaRPr lang="ru-RU"/>
        </a:p>
      </dgm:t>
    </dgm:pt>
    <dgm:pt modelId="{45935183-B274-4312-A6FE-2DC931C84140}" type="sibTrans" cxnId="{1BD1452B-533E-40E8-9C81-FC6C4D2BD3F2}">
      <dgm:prSet/>
      <dgm:spPr/>
      <dgm:t>
        <a:bodyPr/>
        <a:lstStyle/>
        <a:p>
          <a:endParaRPr lang="ru-RU"/>
        </a:p>
      </dgm:t>
    </dgm:pt>
    <dgm:pt modelId="{24F1491B-2583-4F56-8099-AF2DDD207C9B}">
      <dgm:prSet custT="1"/>
      <dgm:spPr/>
      <dgm:t>
        <a:bodyPr/>
        <a:lstStyle/>
        <a:p>
          <a:r>
            <a:rPr lang="ru-RU" sz="1800" b="1" dirty="0">
              <a:solidFill>
                <a:schemeClr val="bg2">
                  <a:lumMod val="10000"/>
                </a:schemeClr>
              </a:solidFill>
            </a:rPr>
            <a:t>Управление по вопросам миграции ГУ МВД России по НСО</a:t>
          </a:r>
          <a:endParaRPr lang="ru-RU" sz="1800" dirty="0">
            <a:solidFill>
              <a:schemeClr val="bg2">
                <a:lumMod val="10000"/>
              </a:schemeClr>
            </a:solidFill>
          </a:endParaRPr>
        </a:p>
      </dgm:t>
    </dgm:pt>
    <dgm:pt modelId="{2278FCCB-9BCF-40A5-B725-3CFD072ABBE3}" type="parTrans" cxnId="{F71B5ED5-4738-42AF-BB2A-E8E70903726D}">
      <dgm:prSet/>
      <dgm:spPr/>
      <dgm:t>
        <a:bodyPr/>
        <a:lstStyle/>
        <a:p>
          <a:endParaRPr lang="ru-RU"/>
        </a:p>
      </dgm:t>
    </dgm:pt>
    <dgm:pt modelId="{1D5E3549-0B7E-430B-96F0-33A8E2D0AD39}" type="sibTrans" cxnId="{F71B5ED5-4738-42AF-BB2A-E8E70903726D}">
      <dgm:prSet/>
      <dgm:spPr/>
      <dgm:t>
        <a:bodyPr/>
        <a:lstStyle/>
        <a:p>
          <a:endParaRPr lang="ru-RU"/>
        </a:p>
      </dgm:t>
    </dgm:pt>
    <dgm:pt modelId="{21345056-AA52-4A2F-929A-12412701002C}">
      <dgm:prSet custT="1"/>
      <dgm:spPr/>
      <dgm:t>
        <a:bodyPr/>
        <a:lstStyle/>
        <a:p>
          <a:r>
            <a:rPr lang="ru-RU" sz="1800" b="1" dirty="0">
              <a:solidFill>
                <a:schemeClr val="bg2">
                  <a:lumMod val="10000"/>
                </a:schemeClr>
              </a:solidFill>
            </a:rPr>
            <a:t>Муниципальное образование НСО</a:t>
          </a:r>
          <a:endParaRPr lang="ru-RU" sz="1800" dirty="0">
            <a:solidFill>
              <a:schemeClr val="bg2">
                <a:lumMod val="10000"/>
              </a:schemeClr>
            </a:solidFill>
          </a:endParaRPr>
        </a:p>
      </dgm:t>
    </dgm:pt>
    <dgm:pt modelId="{D0D26F83-9C10-4701-AF31-EAE5C7BD3344}" type="sibTrans" cxnId="{2FA318C4-B610-40BF-B199-FEB2E632AB4F}">
      <dgm:prSet/>
      <dgm:spPr/>
      <dgm:t>
        <a:bodyPr/>
        <a:lstStyle/>
        <a:p>
          <a:endParaRPr lang="ru-RU"/>
        </a:p>
      </dgm:t>
    </dgm:pt>
    <dgm:pt modelId="{28C6E5CC-C87C-4056-A5E8-874B5C4F9471}" type="parTrans" cxnId="{2FA318C4-B610-40BF-B199-FEB2E632AB4F}">
      <dgm:prSet/>
      <dgm:spPr/>
      <dgm:t>
        <a:bodyPr/>
        <a:lstStyle/>
        <a:p>
          <a:endParaRPr lang="ru-RU"/>
        </a:p>
      </dgm:t>
    </dgm:pt>
    <dgm:pt modelId="{3887A49A-99FD-4158-AE88-872E65FFF811}" type="pres">
      <dgm:prSet presAssocID="{5B6FC198-1069-45A0-974F-9EA23A14A2E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090BAA-480A-4171-8623-3038EB5A7AE5}" type="pres">
      <dgm:prSet presAssocID="{EEACED0F-7494-4D1F-866A-2F62DB2D6B78}" presName="parentLin" presStyleCnt="0"/>
      <dgm:spPr/>
    </dgm:pt>
    <dgm:pt modelId="{768C0D24-147D-4CF7-80C7-B6341E583BEC}" type="pres">
      <dgm:prSet presAssocID="{EEACED0F-7494-4D1F-866A-2F62DB2D6B78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B02D3DD5-1789-4169-9DA1-F6D6A6959DAE}" type="pres">
      <dgm:prSet presAssocID="{EEACED0F-7494-4D1F-866A-2F62DB2D6B78}" presName="parentText" presStyleLbl="node1" presStyleIdx="0" presStyleCnt="4" custScaleY="1666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4864F8-5C07-4C8E-8991-F940E9D7D6C6}" type="pres">
      <dgm:prSet presAssocID="{EEACED0F-7494-4D1F-866A-2F62DB2D6B78}" presName="negativeSpace" presStyleCnt="0"/>
      <dgm:spPr/>
    </dgm:pt>
    <dgm:pt modelId="{DF9E13EF-B947-47D1-8428-E9A8241EEE4A}" type="pres">
      <dgm:prSet presAssocID="{EEACED0F-7494-4D1F-866A-2F62DB2D6B78}" presName="childText" presStyleLbl="conFgAcc1" presStyleIdx="0" presStyleCnt="4">
        <dgm:presLayoutVars>
          <dgm:bulletEnabled val="1"/>
        </dgm:presLayoutVars>
      </dgm:prSet>
      <dgm:spPr/>
    </dgm:pt>
    <dgm:pt modelId="{2A0F980C-48BF-41FE-9DCF-368AFFA31092}" type="pres">
      <dgm:prSet presAssocID="{425E3251-696E-4D0E-B82A-8ABB4DC76B0A}" presName="spaceBetweenRectangles" presStyleCnt="0"/>
      <dgm:spPr/>
    </dgm:pt>
    <dgm:pt modelId="{A0CB4C25-F43F-43E2-B73D-6B37D8D85A26}" type="pres">
      <dgm:prSet presAssocID="{AF07F014-E5CD-45AC-9646-90AC6501EA39}" presName="parentLin" presStyleCnt="0"/>
      <dgm:spPr/>
    </dgm:pt>
    <dgm:pt modelId="{9D2E5F6E-F1F3-4CCB-8141-CE25416B0733}" type="pres">
      <dgm:prSet presAssocID="{AF07F014-E5CD-45AC-9646-90AC6501EA3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982C695-CD77-4661-932D-65D8C879841C}" type="pres">
      <dgm:prSet presAssocID="{AF07F014-E5CD-45AC-9646-90AC6501EA39}" presName="parentText" presStyleLbl="node1" presStyleIdx="1" presStyleCnt="4" custScaleY="1696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1EFDD3-E05C-4385-85FC-BAF255D80D42}" type="pres">
      <dgm:prSet presAssocID="{AF07F014-E5CD-45AC-9646-90AC6501EA39}" presName="negativeSpace" presStyleCnt="0"/>
      <dgm:spPr/>
    </dgm:pt>
    <dgm:pt modelId="{DF6BB1F7-85FF-41B6-B6E4-B7E512354FFA}" type="pres">
      <dgm:prSet presAssocID="{AF07F014-E5CD-45AC-9646-90AC6501EA39}" presName="childText" presStyleLbl="conFgAcc1" presStyleIdx="1" presStyleCnt="4">
        <dgm:presLayoutVars>
          <dgm:bulletEnabled val="1"/>
        </dgm:presLayoutVars>
      </dgm:prSet>
      <dgm:spPr/>
    </dgm:pt>
    <dgm:pt modelId="{5473F487-48AA-4B44-9AC4-E01A0EC0F6F4}" type="pres">
      <dgm:prSet presAssocID="{45935183-B274-4312-A6FE-2DC931C84140}" presName="spaceBetweenRectangles" presStyleCnt="0"/>
      <dgm:spPr/>
    </dgm:pt>
    <dgm:pt modelId="{E02C2E39-6186-4310-95ED-92666AFB6368}" type="pres">
      <dgm:prSet presAssocID="{21345056-AA52-4A2F-929A-12412701002C}" presName="parentLin" presStyleCnt="0"/>
      <dgm:spPr/>
    </dgm:pt>
    <dgm:pt modelId="{AA104135-A0AF-46BC-9704-7EE585E0FB36}" type="pres">
      <dgm:prSet presAssocID="{21345056-AA52-4A2F-929A-12412701002C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F895B4BB-55B9-499A-BFB2-0748B2106BE0}" type="pres">
      <dgm:prSet presAssocID="{21345056-AA52-4A2F-929A-12412701002C}" presName="parentText" presStyleLbl="node1" presStyleIdx="2" presStyleCnt="4" custScaleY="2029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187F92-6F31-4C67-A1D6-A1418797C7BF}" type="pres">
      <dgm:prSet presAssocID="{21345056-AA52-4A2F-929A-12412701002C}" presName="negativeSpace" presStyleCnt="0"/>
      <dgm:spPr/>
    </dgm:pt>
    <dgm:pt modelId="{C9685362-C7A8-4A53-AF9A-A08ADEE4AC21}" type="pres">
      <dgm:prSet presAssocID="{21345056-AA52-4A2F-929A-12412701002C}" presName="childText" presStyleLbl="conFgAcc1" presStyleIdx="2" presStyleCnt="4">
        <dgm:presLayoutVars>
          <dgm:bulletEnabled val="1"/>
        </dgm:presLayoutVars>
      </dgm:prSet>
      <dgm:spPr/>
    </dgm:pt>
    <dgm:pt modelId="{61822099-A8FC-4564-BCEE-3A10A0AB09E3}" type="pres">
      <dgm:prSet presAssocID="{D0D26F83-9C10-4701-AF31-EAE5C7BD3344}" presName="spaceBetweenRectangles" presStyleCnt="0"/>
      <dgm:spPr/>
    </dgm:pt>
    <dgm:pt modelId="{B4738974-4F0D-44E9-9BBA-B032FE3D213D}" type="pres">
      <dgm:prSet presAssocID="{24F1491B-2583-4F56-8099-AF2DDD207C9B}" presName="parentLin" presStyleCnt="0"/>
      <dgm:spPr/>
    </dgm:pt>
    <dgm:pt modelId="{D5EE1378-1BCA-4F14-8E2C-80665884BBC9}" type="pres">
      <dgm:prSet presAssocID="{24F1491B-2583-4F56-8099-AF2DDD207C9B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9029B8E9-EAD3-46CB-9773-184B42054515}" type="pres">
      <dgm:prSet presAssocID="{24F1491B-2583-4F56-8099-AF2DDD207C9B}" presName="parentText" presStyleLbl="node1" presStyleIdx="3" presStyleCnt="4" custScaleY="191618" custLinFactNeighborX="-34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3603C5-761A-44B6-A7AE-4FC733319A3C}" type="pres">
      <dgm:prSet presAssocID="{24F1491B-2583-4F56-8099-AF2DDD207C9B}" presName="negativeSpace" presStyleCnt="0"/>
      <dgm:spPr/>
    </dgm:pt>
    <dgm:pt modelId="{83B36E74-3C73-4510-B76D-6FAF994F8A09}" type="pres">
      <dgm:prSet presAssocID="{24F1491B-2583-4F56-8099-AF2DDD207C9B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F76CC2CC-9232-4A45-B786-A03BBF86B7EF}" type="presOf" srcId="{EEACED0F-7494-4D1F-866A-2F62DB2D6B78}" destId="{B02D3DD5-1789-4169-9DA1-F6D6A6959DAE}" srcOrd="1" destOrd="0" presId="urn:microsoft.com/office/officeart/2005/8/layout/list1"/>
    <dgm:cxn modelId="{85ED7196-E5C2-473F-9479-12BB5BC15DF9}" srcId="{5B6FC198-1069-45A0-974F-9EA23A14A2E1}" destId="{EEACED0F-7494-4D1F-866A-2F62DB2D6B78}" srcOrd="0" destOrd="0" parTransId="{610CAD27-AE78-4E09-B8A2-CF9E0EEF096D}" sibTransId="{425E3251-696E-4D0E-B82A-8ABB4DC76B0A}"/>
    <dgm:cxn modelId="{887DDA2B-D41C-4BA6-9406-DDA387857826}" type="presOf" srcId="{EEACED0F-7494-4D1F-866A-2F62DB2D6B78}" destId="{768C0D24-147D-4CF7-80C7-B6341E583BEC}" srcOrd="0" destOrd="0" presId="urn:microsoft.com/office/officeart/2005/8/layout/list1"/>
    <dgm:cxn modelId="{1BD1452B-533E-40E8-9C81-FC6C4D2BD3F2}" srcId="{5B6FC198-1069-45A0-974F-9EA23A14A2E1}" destId="{AF07F014-E5CD-45AC-9646-90AC6501EA39}" srcOrd="1" destOrd="0" parTransId="{0D2AEEC9-C51F-4A12-B19D-C07DBC776565}" sibTransId="{45935183-B274-4312-A6FE-2DC931C84140}"/>
    <dgm:cxn modelId="{F71B5ED5-4738-42AF-BB2A-E8E70903726D}" srcId="{5B6FC198-1069-45A0-974F-9EA23A14A2E1}" destId="{24F1491B-2583-4F56-8099-AF2DDD207C9B}" srcOrd="3" destOrd="0" parTransId="{2278FCCB-9BCF-40A5-B725-3CFD072ABBE3}" sibTransId="{1D5E3549-0B7E-430B-96F0-33A8E2D0AD39}"/>
    <dgm:cxn modelId="{0093C975-29AF-47D4-A93F-2E2682320F13}" type="presOf" srcId="{24F1491B-2583-4F56-8099-AF2DDD207C9B}" destId="{D5EE1378-1BCA-4F14-8E2C-80665884BBC9}" srcOrd="0" destOrd="0" presId="urn:microsoft.com/office/officeart/2005/8/layout/list1"/>
    <dgm:cxn modelId="{C83E7B07-2011-4FB7-B7F5-088BD1F8B42A}" type="presOf" srcId="{21345056-AA52-4A2F-929A-12412701002C}" destId="{AA104135-A0AF-46BC-9704-7EE585E0FB36}" srcOrd="0" destOrd="0" presId="urn:microsoft.com/office/officeart/2005/8/layout/list1"/>
    <dgm:cxn modelId="{F2907184-EB68-4826-AF5E-0C60A3B1ECF0}" type="presOf" srcId="{5B6FC198-1069-45A0-974F-9EA23A14A2E1}" destId="{3887A49A-99FD-4158-AE88-872E65FFF811}" srcOrd="0" destOrd="0" presId="urn:microsoft.com/office/officeart/2005/8/layout/list1"/>
    <dgm:cxn modelId="{20D63D05-52A0-41C4-ABE6-2E3660A4DA57}" type="presOf" srcId="{21345056-AA52-4A2F-929A-12412701002C}" destId="{F895B4BB-55B9-499A-BFB2-0748B2106BE0}" srcOrd="1" destOrd="0" presId="urn:microsoft.com/office/officeart/2005/8/layout/list1"/>
    <dgm:cxn modelId="{54DF116E-4667-4E2F-9E89-D5B5300D7C56}" type="presOf" srcId="{AF07F014-E5CD-45AC-9646-90AC6501EA39}" destId="{9982C695-CD77-4661-932D-65D8C879841C}" srcOrd="1" destOrd="0" presId="urn:microsoft.com/office/officeart/2005/8/layout/list1"/>
    <dgm:cxn modelId="{2FA318C4-B610-40BF-B199-FEB2E632AB4F}" srcId="{5B6FC198-1069-45A0-974F-9EA23A14A2E1}" destId="{21345056-AA52-4A2F-929A-12412701002C}" srcOrd="2" destOrd="0" parTransId="{28C6E5CC-C87C-4056-A5E8-874B5C4F9471}" sibTransId="{D0D26F83-9C10-4701-AF31-EAE5C7BD3344}"/>
    <dgm:cxn modelId="{B33F8DC8-6843-4A11-BA73-9E7F4D1F5631}" type="presOf" srcId="{24F1491B-2583-4F56-8099-AF2DDD207C9B}" destId="{9029B8E9-EAD3-46CB-9773-184B42054515}" srcOrd="1" destOrd="0" presId="urn:microsoft.com/office/officeart/2005/8/layout/list1"/>
    <dgm:cxn modelId="{3235FF27-647D-4FC5-B3AB-EFE56837C8F2}" type="presOf" srcId="{AF07F014-E5CD-45AC-9646-90AC6501EA39}" destId="{9D2E5F6E-F1F3-4CCB-8141-CE25416B0733}" srcOrd="0" destOrd="0" presId="urn:microsoft.com/office/officeart/2005/8/layout/list1"/>
    <dgm:cxn modelId="{1532E100-DF4B-421E-8110-D5A2DD7F90A7}" type="presParOf" srcId="{3887A49A-99FD-4158-AE88-872E65FFF811}" destId="{99090BAA-480A-4171-8623-3038EB5A7AE5}" srcOrd="0" destOrd="0" presId="urn:microsoft.com/office/officeart/2005/8/layout/list1"/>
    <dgm:cxn modelId="{EF81E953-79D1-4814-A49C-7F19DF99976F}" type="presParOf" srcId="{99090BAA-480A-4171-8623-3038EB5A7AE5}" destId="{768C0D24-147D-4CF7-80C7-B6341E583BEC}" srcOrd="0" destOrd="0" presId="urn:microsoft.com/office/officeart/2005/8/layout/list1"/>
    <dgm:cxn modelId="{7EA5AB73-0F69-421C-AF1B-733F9705564E}" type="presParOf" srcId="{99090BAA-480A-4171-8623-3038EB5A7AE5}" destId="{B02D3DD5-1789-4169-9DA1-F6D6A6959DAE}" srcOrd="1" destOrd="0" presId="urn:microsoft.com/office/officeart/2005/8/layout/list1"/>
    <dgm:cxn modelId="{CC9C5E1D-0A41-40F4-87F9-44B72D31D0DA}" type="presParOf" srcId="{3887A49A-99FD-4158-AE88-872E65FFF811}" destId="{A14864F8-5C07-4C8E-8991-F940E9D7D6C6}" srcOrd="1" destOrd="0" presId="urn:microsoft.com/office/officeart/2005/8/layout/list1"/>
    <dgm:cxn modelId="{599C2427-A6DE-417E-84A6-3264111BF2D1}" type="presParOf" srcId="{3887A49A-99FD-4158-AE88-872E65FFF811}" destId="{DF9E13EF-B947-47D1-8428-E9A8241EEE4A}" srcOrd="2" destOrd="0" presId="urn:microsoft.com/office/officeart/2005/8/layout/list1"/>
    <dgm:cxn modelId="{999A9B89-1C91-4DA7-8C85-4720423DBC58}" type="presParOf" srcId="{3887A49A-99FD-4158-AE88-872E65FFF811}" destId="{2A0F980C-48BF-41FE-9DCF-368AFFA31092}" srcOrd="3" destOrd="0" presId="urn:microsoft.com/office/officeart/2005/8/layout/list1"/>
    <dgm:cxn modelId="{34A9C43A-B2F3-40C9-B4F0-7039DCA957B2}" type="presParOf" srcId="{3887A49A-99FD-4158-AE88-872E65FFF811}" destId="{A0CB4C25-F43F-43E2-B73D-6B37D8D85A26}" srcOrd="4" destOrd="0" presId="urn:microsoft.com/office/officeart/2005/8/layout/list1"/>
    <dgm:cxn modelId="{A3BA7C3E-209F-4FC5-8EE1-D7AB04F72EAE}" type="presParOf" srcId="{A0CB4C25-F43F-43E2-B73D-6B37D8D85A26}" destId="{9D2E5F6E-F1F3-4CCB-8141-CE25416B0733}" srcOrd="0" destOrd="0" presId="urn:microsoft.com/office/officeart/2005/8/layout/list1"/>
    <dgm:cxn modelId="{F4329FF4-63BB-4298-80FB-9A2732397546}" type="presParOf" srcId="{A0CB4C25-F43F-43E2-B73D-6B37D8D85A26}" destId="{9982C695-CD77-4661-932D-65D8C879841C}" srcOrd="1" destOrd="0" presId="urn:microsoft.com/office/officeart/2005/8/layout/list1"/>
    <dgm:cxn modelId="{309BF3FC-4AE1-4973-88FE-8AA8FD57048D}" type="presParOf" srcId="{3887A49A-99FD-4158-AE88-872E65FFF811}" destId="{161EFDD3-E05C-4385-85FC-BAF255D80D42}" srcOrd="5" destOrd="0" presId="urn:microsoft.com/office/officeart/2005/8/layout/list1"/>
    <dgm:cxn modelId="{C5DA70C1-1282-49D8-B90E-9D2D73C30AB3}" type="presParOf" srcId="{3887A49A-99FD-4158-AE88-872E65FFF811}" destId="{DF6BB1F7-85FF-41B6-B6E4-B7E512354FFA}" srcOrd="6" destOrd="0" presId="urn:microsoft.com/office/officeart/2005/8/layout/list1"/>
    <dgm:cxn modelId="{F73DD468-576D-48F3-B1B4-F65702C69C85}" type="presParOf" srcId="{3887A49A-99FD-4158-AE88-872E65FFF811}" destId="{5473F487-48AA-4B44-9AC4-E01A0EC0F6F4}" srcOrd="7" destOrd="0" presId="urn:microsoft.com/office/officeart/2005/8/layout/list1"/>
    <dgm:cxn modelId="{886B9651-BEF4-42E9-B6AD-ED7AC635F7D1}" type="presParOf" srcId="{3887A49A-99FD-4158-AE88-872E65FFF811}" destId="{E02C2E39-6186-4310-95ED-92666AFB6368}" srcOrd="8" destOrd="0" presId="urn:microsoft.com/office/officeart/2005/8/layout/list1"/>
    <dgm:cxn modelId="{E235FC03-F959-40EF-B417-62BCA431E353}" type="presParOf" srcId="{E02C2E39-6186-4310-95ED-92666AFB6368}" destId="{AA104135-A0AF-46BC-9704-7EE585E0FB36}" srcOrd="0" destOrd="0" presId="urn:microsoft.com/office/officeart/2005/8/layout/list1"/>
    <dgm:cxn modelId="{57362721-F589-460B-B88B-B6A047E3A092}" type="presParOf" srcId="{E02C2E39-6186-4310-95ED-92666AFB6368}" destId="{F895B4BB-55B9-499A-BFB2-0748B2106BE0}" srcOrd="1" destOrd="0" presId="urn:microsoft.com/office/officeart/2005/8/layout/list1"/>
    <dgm:cxn modelId="{6DC18E5A-03BC-47F6-8819-AD761560C576}" type="presParOf" srcId="{3887A49A-99FD-4158-AE88-872E65FFF811}" destId="{B0187F92-6F31-4C67-A1D6-A1418797C7BF}" srcOrd="9" destOrd="0" presId="urn:microsoft.com/office/officeart/2005/8/layout/list1"/>
    <dgm:cxn modelId="{D32643E5-CAF3-4405-AA03-C0AA76394807}" type="presParOf" srcId="{3887A49A-99FD-4158-AE88-872E65FFF811}" destId="{C9685362-C7A8-4A53-AF9A-A08ADEE4AC21}" srcOrd="10" destOrd="0" presId="urn:microsoft.com/office/officeart/2005/8/layout/list1"/>
    <dgm:cxn modelId="{5BC9DD52-4888-4B11-9097-32A253C40886}" type="presParOf" srcId="{3887A49A-99FD-4158-AE88-872E65FFF811}" destId="{61822099-A8FC-4564-BCEE-3A10A0AB09E3}" srcOrd="11" destOrd="0" presId="urn:microsoft.com/office/officeart/2005/8/layout/list1"/>
    <dgm:cxn modelId="{367C20A1-A656-42BB-8BC5-AF58D765906E}" type="presParOf" srcId="{3887A49A-99FD-4158-AE88-872E65FFF811}" destId="{B4738974-4F0D-44E9-9BBA-B032FE3D213D}" srcOrd="12" destOrd="0" presId="urn:microsoft.com/office/officeart/2005/8/layout/list1"/>
    <dgm:cxn modelId="{3A4E3AE2-F9A0-46DF-8C93-EBF6CC8A46B6}" type="presParOf" srcId="{B4738974-4F0D-44E9-9BBA-B032FE3D213D}" destId="{D5EE1378-1BCA-4F14-8E2C-80665884BBC9}" srcOrd="0" destOrd="0" presId="urn:microsoft.com/office/officeart/2005/8/layout/list1"/>
    <dgm:cxn modelId="{C4353956-A05B-45EC-8AF5-11E03A5E4053}" type="presParOf" srcId="{B4738974-4F0D-44E9-9BBA-B032FE3D213D}" destId="{9029B8E9-EAD3-46CB-9773-184B42054515}" srcOrd="1" destOrd="0" presId="urn:microsoft.com/office/officeart/2005/8/layout/list1"/>
    <dgm:cxn modelId="{187CAF80-C8F9-4FE4-AD91-E42AB53AA1BD}" type="presParOf" srcId="{3887A49A-99FD-4158-AE88-872E65FFF811}" destId="{0D3603C5-761A-44B6-A7AE-4FC733319A3C}" srcOrd="13" destOrd="0" presId="urn:microsoft.com/office/officeart/2005/8/layout/list1"/>
    <dgm:cxn modelId="{4BFE6E5D-89A3-4AD3-9B44-76982A118B77}" type="presParOf" srcId="{3887A49A-99FD-4158-AE88-872E65FFF811}" destId="{83B36E74-3C73-4510-B76D-6FAF994F8A0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A92D030-2401-41BE-8359-A3632CB9F964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677EBA-203C-4C8E-B13F-50D11715954F}">
      <dgm:prSet phldrT="[Текст]" custT="1"/>
      <dgm:spPr/>
      <dgm:t>
        <a:bodyPr/>
        <a:lstStyle/>
        <a:p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30 жителей </a:t>
          </a:r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сельсовета привлечены к участию в опросе по оценке деятельности  органов местного самоуправления</a:t>
          </a:r>
        </a:p>
      </dgm:t>
    </dgm:pt>
    <dgm:pt modelId="{820A99CB-FF8C-49AF-9D95-74D4DF9AB348}" type="parTrans" cxnId="{B2559758-5B24-498C-9D8C-6408BD691142}">
      <dgm:prSet/>
      <dgm:spPr/>
      <dgm:t>
        <a:bodyPr/>
        <a:lstStyle/>
        <a:p>
          <a:endParaRPr lang="ru-RU"/>
        </a:p>
      </dgm:t>
    </dgm:pt>
    <dgm:pt modelId="{FCCC2EA7-A615-441D-B254-A66073B0C516}" type="sibTrans" cxnId="{B2559758-5B24-498C-9D8C-6408BD691142}">
      <dgm:prSet/>
      <dgm:spPr/>
      <dgm:t>
        <a:bodyPr/>
        <a:lstStyle/>
        <a:p>
          <a:endParaRPr lang="ru-RU"/>
        </a:p>
      </dgm:t>
    </dgm:pt>
    <dgm:pt modelId="{382FB237-D1C2-4385-B102-D86D82373ADF}">
      <dgm:prSet custT="1"/>
      <dgm:spPr/>
      <dgm:t>
        <a:bodyPr/>
        <a:lstStyle/>
        <a:p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Администрацию сельсовета поступило </a:t>
          </a:r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52</a:t>
          </a:r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письменных обращений граждан </a:t>
          </a:r>
        </a:p>
      </dgm:t>
    </dgm:pt>
    <dgm:pt modelId="{A4436310-262A-4FCD-9901-92CDD5DEACA7}" type="parTrans" cxnId="{73998B0F-BE25-4C7F-BDDC-30F35C31A2CF}">
      <dgm:prSet/>
      <dgm:spPr/>
      <dgm:t>
        <a:bodyPr/>
        <a:lstStyle/>
        <a:p>
          <a:endParaRPr lang="ru-RU"/>
        </a:p>
      </dgm:t>
    </dgm:pt>
    <dgm:pt modelId="{CED53419-CEBC-402A-90F7-C4BD668502D2}" type="sibTrans" cxnId="{73998B0F-BE25-4C7F-BDDC-30F35C31A2CF}">
      <dgm:prSet/>
      <dgm:spPr/>
      <dgm:t>
        <a:bodyPr/>
        <a:lstStyle/>
        <a:p>
          <a:endParaRPr lang="ru-RU"/>
        </a:p>
      </dgm:t>
    </dgm:pt>
    <dgm:pt modelId="{DDC83C77-58FA-4598-B5D0-9500EB4AFE7F}">
      <dgm:prSet phldrT="[Текст]" custT="1"/>
      <dgm:spPr/>
      <dgm:t>
        <a:bodyPr/>
        <a:lstStyle/>
        <a:p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Оказана помощь  гражданам на портале </a:t>
          </a:r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«ГОСУСЛУГИ» </a:t>
          </a:r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57</a:t>
          </a:r>
          <a:r>
            <a:rPr lang="ru-RU" sz="18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гражданам</a:t>
          </a:r>
          <a:endParaRPr lang="ru-RU" sz="16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C4B8A90-7709-40A6-BF67-68A40D010A1C}" type="sibTrans" cxnId="{EB2B6A7F-8465-4C6A-8AB1-751831570C83}">
      <dgm:prSet/>
      <dgm:spPr/>
      <dgm:t>
        <a:bodyPr/>
        <a:lstStyle/>
        <a:p>
          <a:endParaRPr lang="ru-RU"/>
        </a:p>
      </dgm:t>
    </dgm:pt>
    <dgm:pt modelId="{E04F0D1C-FB25-4D99-8BB0-08961F2271CD}" type="parTrans" cxnId="{EB2B6A7F-8465-4C6A-8AB1-751831570C83}">
      <dgm:prSet/>
      <dgm:spPr/>
      <dgm:t>
        <a:bodyPr/>
        <a:lstStyle/>
        <a:p>
          <a:endParaRPr lang="ru-RU"/>
        </a:p>
      </dgm:t>
    </dgm:pt>
    <dgm:pt modelId="{7D1D91F8-F8D7-4258-95EF-7D3A4AD52054}">
      <dgm:prSet custT="1"/>
      <dgm:spPr/>
      <dgm:t>
        <a:bodyPr/>
        <a:lstStyle/>
        <a:p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Помощь в </a:t>
          </a:r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оформлении </a:t>
          </a:r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пособия по безработице в ЦЗН, через портал "Работа в России " - </a:t>
          </a:r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36 чел.</a:t>
          </a:r>
          <a:endParaRPr lang="ru-RU" sz="16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71A9EC-8C69-41BA-80DC-5B979EF7EC66}" type="parTrans" cxnId="{35AB72E0-00EE-4893-969D-1E1E18767075}">
      <dgm:prSet/>
      <dgm:spPr/>
      <dgm:t>
        <a:bodyPr/>
        <a:lstStyle/>
        <a:p>
          <a:endParaRPr lang="ru-RU"/>
        </a:p>
      </dgm:t>
    </dgm:pt>
    <dgm:pt modelId="{0EDE9FB0-DA38-4A8F-A2AA-2717E0908EA4}" type="sibTrans" cxnId="{35AB72E0-00EE-4893-969D-1E1E18767075}">
      <dgm:prSet/>
      <dgm:spPr/>
      <dgm:t>
        <a:bodyPr/>
        <a:lstStyle/>
        <a:p>
          <a:endParaRPr lang="ru-RU"/>
        </a:p>
      </dgm:t>
    </dgm:pt>
    <dgm:pt modelId="{442791FE-8854-43FD-A39B-5FAC099DF14F}" type="pres">
      <dgm:prSet presAssocID="{7A92D030-2401-41BE-8359-A3632CB9F96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C72E96-8147-40DC-AF3C-E7805D8C9F13}" type="pres">
      <dgm:prSet presAssocID="{382FB237-D1C2-4385-B102-D86D82373ADF}" presName="parentLin" presStyleCnt="0"/>
      <dgm:spPr/>
      <dgm:t>
        <a:bodyPr/>
        <a:lstStyle/>
        <a:p>
          <a:endParaRPr lang="ru-RU"/>
        </a:p>
      </dgm:t>
    </dgm:pt>
    <dgm:pt modelId="{CCB6B0BD-89E9-4103-8225-91652A6FB7B7}" type="pres">
      <dgm:prSet presAssocID="{382FB237-D1C2-4385-B102-D86D82373AD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5F689C2-EE04-4486-BA7D-32AFEE87B1BB}" type="pres">
      <dgm:prSet presAssocID="{382FB237-D1C2-4385-B102-D86D82373ADF}" presName="parentText" presStyleLbl="node1" presStyleIdx="0" presStyleCnt="4" custScaleX="126884" custScaleY="1122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282242-2B6E-4A04-86B3-DC98BFCD1A51}" type="pres">
      <dgm:prSet presAssocID="{382FB237-D1C2-4385-B102-D86D82373ADF}" presName="negativeSpace" presStyleCnt="0"/>
      <dgm:spPr/>
      <dgm:t>
        <a:bodyPr/>
        <a:lstStyle/>
        <a:p>
          <a:endParaRPr lang="ru-RU"/>
        </a:p>
      </dgm:t>
    </dgm:pt>
    <dgm:pt modelId="{C4C288CC-5EBF-41F5-BC4F-C873F869DCB6}" type="pres">
      <dgm:prSet presAssocID="{382FB237-D1C2-4385-B102-D86D82373ADF}" presName="childText" presStyleLbl="conFgAcc1" presStyleIdx="0" presStyleCnt="4" custLinFactNeighborY="23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664F8-948F-43E2-A3B5-84286BDAFBB3}" type="pres">
      <dgm:prSet presAssocID="{CED53419-CEBC-402A-90F7-C4BD668502D2}" presName="spaceBetweenRectangles" presStyleCnt="0"/>
      <dgm:spPr/>
      <dgm:t>
        <a:bodyPr/>
        <a:lstStyle/>
        <a:p>
          <a:endParaRPr lang="ru-RU"/>
        </a:p>
      </dgm:t>
    </dgm:pt>
    <dgm:pt modelId="{A91DF1F5-5977-4570-A91E-2A1CB9518D0C}" type="pres">
      <dgm:prSet presAssocID="{DDC83C77-58FA-4598-B5D0-9500EB4AFE7F}" presName="parentLin" presStyleCnt="0"/>
      <dgm:spPr/>
      <dgm:t>
        <a:bodyPr/>
        <a:lstStyle/>
        <a:p>
          <a:endParaRPr lang="ru-RU"/>
        </a:p>
      </dgm:t>
    </dgm:pt>
    <dgm:pt modelId="{9B2256F1-44AB-4D61-B0A7-2C3E98A2E77D}" type="pres">
      <dgm:prSet presAssocID="{DDC83C77-58FA-4598-B5D0-9500EB4AFE7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DF66815-7317-4406-8FE1-FC2974C7CD92}" type="pres">
      <dgm:prSet presAssocID="{DDC83C77-58FA-4598-B5D0-9500EB4AFE7F}" presName="parentText" presStyleLbl="node1" presStyleIdx="1" presStyleCnt="4" custScaleX="124702" custLinFactNeighborX="5263" custLinFactNeighborY="-119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10E551-D2AD-475A-8348-3982E0D7A644}" type="pres">
      <dgm:prSet presAssocID="{DDC83C77-58FA-4598-B5D0-9500EB4AFE7F}" presName="negativeSpace" presStyleCnt="0"/>
      <dgm:spPr/>
      <dgm:t>
        <a:bodyPr/>
        <a:lstStyle/>
        <a:p>
          <a:endParaRPr lang="ru-RU"/>
        </a:p>
      </dgm:t>
    </dgm:pt>
    <dgm:pt modelId="{F7F2A511-0B18-45AE-8428-FCB634AAD448}" type="pres">
      <dgm:prSet presAssocID="{DDC83C77-58FA-4598-B5D0-9500EB4AFE7F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266AF4-1E62-46DA-AE3A-207D3A2D25B7}" type="pres">
      <dgm:prSet presAssocID="{4C4B8A90-7709-40A6-BF67-68A40D010A1C}" presName="spaceBetweenRectangles" presStyleCnt="0"/>
      <dgm:spPr/>
      <dgm:t>
        <a:bodyPr/>
        <a:lstStyle/>
        <a:p>
          <a:endParaRPr lang="ru-RU"/>
        </a:p>
      </dgm:t>
    </dgm:pt>
    <dgm:pt modelId="{B1440A9B-E9A2-4EBA-AD82-99330C0139D1}" type="pres">
      <dgm:prSet presAssocID="{F4677EBA-203C-4C8E-B13F-50D11715954F}" presName="parentLin" presStyleCnt="0"/>
      <dgm:spPr/>
      <dgm:t>
        <a:bodyPr/>
        <a:lstStyle/>
        <a:p>
          <a:endParaRPr lang="ru-RU"/>
        </a:p>
      </dgm:t>
    </dgm:pt>
    <dgm:pt modelId="{BA7B672B-B4A3-4E73-95DF-CFA5D4E05F90}" type="pres">
      <dgm:prSet presAssocID="{F4677EBA-203C-4C8E-B13F-50D11715954F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60B9CCCD-9BE3-4D77-95D0-2268D16D25A5}" type="pres">
      <dgm:prSet presAssocID="{F4677EBA-203C-4C8E-B13F-50D11715954F}" presName="parentText" presStyleLbl="node1" presStyleIdx="2" presStyleCnt="4" custScaleX="125896" custScaleY="166626" custLinFactNeighborX="2085" custLinFactNeighborY="18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03E0C3-0A6C-420D-B4D9-7252EDDA6273}" type="pres">
      <dgm:prSet presAssocID="{F4677EBA-203C-4C8E-B13F-50D11715954F}" presName="negativeSpace" presStyleCnt="0"/>
      <dgm:spPr/>
      <dgm:t>
        <a:bodyPr/>
        <a:lstStyle/>
        <a:p>
          <a:endParaRPr lang="ru-RU"/>
        </a:p>
      </dgm:t>
    </dgm:pt>
    <dgm:pt modelId="{F0037F25-29B6-4068-A2F6-070465EFDE7D}" type="pres">
      <dgm:prSet presAssocID="{F4677EBA-203C-4C8E-B13F-50D11715954F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5A2D87-DF4E-42A8-BE0A-F765501B039D}" type="pres">
      <dgm:prSet presAssocID="{FCCC2EA7-A615-441D-B254-A66073B0C516}" presName="spaceBetweenRectangles" presStyleCnt="0"/>
      <dgm:spPr/>
      <dgm:t>
        <a:bodyPr/>
        <a:lstStyle/>
        <a:p>
          <a:endParaRPr lang="ru-RU"/>
        </a:p>
      </dgm:t>
    </dgm:pt>
    <dgm:pt modelId="{D853BABE-3D89-4A63-B85B-0A6C9AE74608}" type="pres">
      <dgm:prSet presAssocID="{7D1D91F8-F8D7-4258-95EF-7D3A4AD52054}" presName="parentLin" presStyleCnt="0"/>
      <dgm:spPr/>
      <dgm:t>
        <a:bodyPr/>
        <a:lstStyle/>
        <a:p>
          <a:endParaRPr lang="ru-RU"/>
        </a:p>
      </dgm:t>
    </dgm:pt>
    <dgm:pt modelId="{27F36A02-2000-4610-B002-51E2AE8D3161}" type="pres">
      <dgm:prSet presAssocID="{7D1D91F8-F8D7-4258-95EF-7D3A4AD52054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6A04394D-263B-4A5A-90E4-276553EE296F}" type="pres">
      <dgm:prSet presAssocID="{7D1D91F8-F8D7-4258-95EF-7D3A4AD52054}" presName="parentText" presStyleLbl="node1" presStyleIdx="3" presStyleCnt="4" custScaleX="126388" custScaleY="124481" custLinFactNeighborX="-6977" custLinFactNeighborY="-107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DA0440-2083-4CEA-91D3-90E24BBFD52D}" type="pres">
      <dgm:prSet presAssocID="{7D1D91F8-F8D7-4258-95EF-7D3A4AD52054}" presName="negativeSpace" presStyleCnt="0"/>
      <dgm:spPr/>
      <dgm:t>
        <a:bodyPr/>
        <a:lstStyle/>
        <a:p>
          <a:endParaRPr lang="ru-RU"/>
        </a:p>
      </dgm:t>
    </dgm:pt>
    <dgm:pt modelId="{C6BF302D-9E44-43EA-8C39-E8360DE454E1}" type="pres">
      <dgm:prSet presAssocID="{7D1D91F8-F8D7-4258-95EF-7D3A4AD52054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AB72E0-00EE-4893-969D-1E1E18767075}" srcId="{7A92D030-2401-41BE-8359-A3632CB9F964}" destId="{7D1D91F8-F8D7-4258-95EF-7D3A4AD52054}" srcOrd="3" destOrd="0" parTransId="{7171A9EC-8C69-41BA-80DC-5B979EF7EC66}" sibTransId="{0EDE9FB0-DA38-4A8F-A2AA-2717E0908EA4}"/>
    <dgm:cxn modelId="{157D8544-DBA2-40AA-9509-7501A6EB8B3B}" type="presOf" srcId="{7D1D91F8-F8D7-4258-95EF-7D3A4AD52054}" destId="{27F36A02-2000-4610-B002-51E2AE8D3161}" srcOrd="0" destOrd="0" presId="urn:microsoft.com/office/officeart/2005/8/layout/list1"/>
    <dgm:cxn modelId="{E5117524-0BBB-4E15-B4F0-E55610BB5A39}" type="presOf" srcId="{F4677EBA-203C-4C8E-B13F-50D11715954F}" destId="{60B9CCCD-9BE3-4D77-95D0-2268D16D25A5}" srcOrd="1" destOrd="0" presId="urn:microsoft.com/office/officeart/2005/8/layout/list1"/>
    <dgm:cxn modelId="{E607E706-53F5-4977-8738-587EF1943CCC}" type="presOf" srcId="{DDC83C77-58FA-4598-B5D0-9500EB4AFE7F}" destId="{EDF66815-7317-4406-8FE1-FC2974C7CD92}" srcOrd="1" destOrd="0" presId="urn:microsoft.com/office/officeart/2005/8/layout/list1"/>
    <dgm:cxn modelId="{2F7ECFD4-9B86-47BD-BCEB-265985C1F398}" type="presOf" srcId="{F4677EBA-203C-4C8E-B13F-50D11715954F}" destId="{BA7B672B-B4A3-4E73-95DF-CFA5D4E05F90}" srcOrd="0" destOrd="0" presId="urn:microsoft.com/office/officeart/2005/8/layout/list1"/>
    <dgm:cxn modelId="{73998B0F-BE25-4C7F-BDDC-30F35C31A2CF}" srcId="{7A92D030-2401-41BE-8359-A3632CB9F964}" destId="{382FB237-D1C2-4385-B102-D86D82373ADF}" srcOrd="0" destOrd="0" parTransId="{A4436310-262A-4FCD-9901-92CDD5DEACA7}" sibTransId="{CED53419-CEBC-402A-90F7-C4BD668502D2}"/>
    <dgm:cxn modelId="{64E5CB5C-9D10-41E1-865C-DD9857D94735}" type="presOf" srcId="{DDC83C77-58FA-4598-B5D0-9500EB4AFE7F}" destId="{9B2256F1-44AB-4D61-B0A7-2C3E98A2E77D}" srcOrd="0" destOrd="0" presId="urn:microsoft.com/office/officeart/2005/8/layout/list1"/>
    <dgm:cxn modelId="{EB2B6A7F-8465-4C6A-8AB1-751831570C83}" srcId="{7A92D030-2401-41BE-8359-A3632CB9F964}" destId="{DDC83C77-58FA-4598-B5D0-9500EB4AFE7F}" srcOrd="1" destOrd="0" parTransId="{E04F0D1C-FB25-4D99-8BB0-08961F2271CD}" sibTransId="{4C4B8A90-7709-40A6-BF67-68A40D010A1C}"/>
    <dgm:cxn modelId="{28C8E53A-6CB0-4B62-AF4B-F1124626F6F0}" type="presOf" srcId="{7A92D030-2401-41BE-8359-A3632CB9F964}" destId="{442791FE-8854-43FD-A39B-5FAC099DF14F}" srcOrd="0" destOrd="0" presId="urn:microsoft.com/office/officeart/2005/8/layout/list1"/>
    <dgm:cxn modelId="{69BF643F-A2D4-420E-A67E-B87C186188EC}" type="presOf" srcId="{382FB237-D1C2-4385-B102-D86D82373ADF}" destId="{CCB6B0BD-89E9-4103-8225-91652A6FB7B7}" srcOrd="0" destOrd="0" presId="urn:microsoft.com/office/officeart/2005/8/layout/list1"/>
    <dgm:cxn modelId="{B2559758-5B24-498C-9D8C-6408BD691142}" srcId="{7A92D030-2401-41BE-8359-A3632CB9F964}" destId="{F4677EBA-203C-4C8E-B13F-50D11715954F}" srcOrd="2" destOrd="0" parTransId="{820A99CB-FF8C-49AF-9D95-74D4DF9AB348}" sibTransId="{FCCC2EA7-A615-441D-B254-A66073B0C516}"/>
    <dgm:cxn modelId="{44191345-12C1-4FBD-8D33-377F04D13DDB}" type="presOf" srcId="{382FB237-D1C2-4385-B102-D86D82373ADF}" destId="{55F689C2-EE04-4486-BA7D-32AFEE87B1BB}" srcOrd="1" destOrd="0" presId="urn:microsoft.com/office/officeart/2005/8/layout/list1"/>
    <dgm:cxn modelId="{F9B95975-4B54-49EE-84E6-086E471090C1}" type="presOf" srcId="{7D1D91F8-F8D7-4258-95EF-7D3A4AD52054}" destId="{6A04394D-263B-4A5A-90E4-276553EE296F}" srcOrd="1" destOrd="0" presId="urn:microsoft.com/office/officeart/2005/8/layout/list1"/>
    <dgm:cxn modelId="{425571DA-8261-4CF2-9C0B-1C590F7C2C01}" type="presParOf" srcId="{442791FE-8854-43FD-A39B-5FAC099DF14F}" destId="{6FC72E96-8147-40DC-AF3C-E7805D8C9F13}" srcOrd="0" destOrd="0" presId="urn:microsoft.com/office/officeart/2005/8/layout/list1"/>
    <dgm:cxn modelId="{27F2B36C-B861-40B6-8A93-31D1958F0B40}" type="presParOf" srcId="{6FC72E96-8147-40DC-AF3C-E7805D8C9F13}" destId="{CCB6B0BD-89E9-4103-8225-91652A6FB7B7}" srcOrd="0" destOrd="0" presId="urn:microsoft.com/office/officeart/2005/8/layout/list1"/>
    <dgm:cxn modelId="{F5184581-F156-493F-B0EA-59C850C84D0C}" type="presParOf" srcId="{6FC72E96-8147-40DC-AF3C-E7805D8C9F13}" destId="{55F689C2-EE04-4486-BA7D-32AFEE87B1BB}" srcOrd="1" destOrd="0" presId="urn:microsoft.com/office/officeart/2005/8/layout/list1"/>
    <dgm:cxn modelId="{25038D28-A13F-46A3-951D-F798FFA5E495}" type="presParOf" srcId="{442791FE-8854-43FD-A39B-5FAC099DF14F}" destId="{D4282242-2B6E-4A04-86B3-DC98BFCD1A51}" srcOrd="1" destOrd="0" presId="urn:microsoft.com/office/officeart/2005/8/layout/list1"/>
    <dgm:cxn modelId="{7C18B369-AC0B-4E1F-B6E5-D53D3B758578}" type="presParOf" srcId="{442791FE-8854-43FD-A39B-5FAC099DF14F}" destId="{C4C288CC-5EBF-41F5-BC4F-C873F869DCB6}" srcOrd="2" destOrd="0" presId="urn:microsoft.com/office/officeart/2005/8/layout/list1"/>
    <dgm:cxn modelId="{84CF69A4-CD54-4AB3-9FD8-918E434CDB36}" type="presParOf" srcId="{442791FE-8854-43FD-A39B-5FAC099DF14F}" destId="{795664F8-948F-43E2-A3B5-84286BDAFBB3}" srcOrd="3" destOrd="0" presId="urn:microsoft.com/office/officeart/2005/8/layout/list1"/>
    <dgm:cxn modelId="{D3BB121D-25DB-4007-917A-FFC3F08B28AB}" type="presParOf" srcId="{442791FE-8854-43FD-A39B-5FAC099DF14F}" destId="{A91DF1F5-5977-4570-A91E-2A1CB9518D0C}" srcOrd="4" destOrd="0" presId="urn:microsoft.com/office/officeart/2005/8/layout/list1"/>
    <dgm:cxn modelId="{F263A533-6D9A-4E74-BC8E-2633E5AC9BB8}" type="presParOf" srcId="{A91DF1F5-5977-4570-A91E-2A1CB9518D0C}" destId="{9B2256F1-44AB-4D61-B0A7-2C3E98A2E77D}" srcOrd="0" destOrd="0" presId="urn:microsoft.com/office/officeart/2005/8/layout/list1"/>
    <dgm:cxn modelId="{6885FAB2-4580-4615-886C-317D561F00E5}" type="presParOf" srcId="{A91DF1F5-5977-4570-A91E-2A1CB9518D0C}" destId="{EDF66815-7317-4406-8FE1-FC2974C7CD92}" srcOrd="1" destOrd="0" presId="urn:microsoft.com/office/officeart/2005/8/layout/list1"/>
    <dgm:cxn modelId="{728098CC-81AD-454F-A379-4BED3EFAB710}" type="presParOf" srcId="{442791FE-8854-43FD-A39B-5FAC099DF14F}" destId="{D410E551-D2AD-475A-8348-3982E0D7A644}" srcOrd="5" destOrd="0" presId="urn:microsoft.com/office/officeart/2005/8/layout/list1"/>
    <dgm:cxn modelId="{04C548AB-2ED2-4135-936B-36638E5A3134}" type="presParOf" srcId="{442791FE-8854-43FD-A39B-5FAC099DF14F}" destId="{F7F2A511-0B18-45AE-8428-FCB634AAD448}" srcOrd="6" destOrd="0" presId="urn:microsoft.com/office/officeart/2005/8/layout/list1"/>
    <dgm:cxn modelId="{56F69BA4-57D9-408C-AFDE-1E5E9BD79F3F}" type="presParOf" srcId="{442791FE-8854-43FD-A39B-5FAC099DF14F}" destId="{5E266AF4-1E62-46DA-AE3A-207D3A2D25B7}" srcOrd="7" destOrd="0" presId="urn:microsoft.com/office/officeart/2005/8/layout/list1"/>
    <dgm:cxn modelId="{E76EAEC6-4842-4E82-A6F2-3B76CD385DDE}" type="presParOf" srcId="{442791FE-8854-43FD-A39B-5FAC099DF14F}" destId="{B1440A9B-E9A2-4EBA-AD82-99330C0139D1}" srcOrd="8" destOrd="0" presId="urn:microsoft.com/office/officeart/2005/8/layout/list1"/>
    <dgm:cxn modelId="{EEADBF18-F3EB-44AE-9C93-AAB481FB17DF}" type="presParOf" srcId="{B1440A9B-E9A2-4EBA-AD82-99330C0139D1}" destId="{BA7B672B-B4A3-4E73-95DF-CFA5D4E05F90}" srcOrd="0" destOrd="0" presId="urn:microsoft.com/office/officeart/2005/8/layout/list1"/>
    <dgm:cxn modelId="{AE43D1EB-ACF9-43A0-89FD-11C68B34446D}" type="presParOf" srcId="{B1440A9B-E9A2-4EBA-AD82-99330C0139D1}" destId="{60B9CCCD-9BE3-4D77-95D0-2268D16D25A5}" srcOrd="1" destOrd="0" presId="urn:microsoft.com/office/officeart/2005/8/layout/list1"/>
    <dgm:cxn modelId="{66AEA635-9F3C-42C2-83FE-E117579D7F54}" type="presParOf" srcId="{442791FE-8854-43FD-A39B-5FAC099DF14F}" destId="{DF03E0C3-0A6C-420D-B4D9-7252EDDA6273}" srcOrd="9" destOrd="0" presId="urn:microsoft.com/office/officeart/2005/8/layout/list1"/>
    <dgm:cxn modelId="{6702977B-227B-4032-8793-25A5DB7B3110}" type="presParOf" srcId="{442791FE-8854-43FD-A39B-5FAC099DF14F}" destId="{F0037F25-29B6-4068-A2F6-070465EFDE7D}" srcOrd="10" destOrd="0" presId="urn:microsoft.com/office/officeart/2005/8/layout/list1"/>
    <dgm:cxn modelId="{63B9EC58-55EB-4F50-9B3F-539BAA7C7E04}" type="presParOf" srcId="{442791FE-8854-43FD-A39B-5FAC099DF14F}" destId="{CC5A2D87-DF4E-42A8-BE0A-F765501B039D}" srcOrd="11" destOrd="0" presId="urn:microsoft.com/office/officeart/2005/8/layout/list1"/>
    <dgm:cxn modelId="{716963B3-4155-45B3-A450-94C2105D465F}" type="presParOf" srcId="{442791FE-8854-43FD-A39B-5FAC099DF14F}" destId="{D853BABE-3D89-4A63-B85B-0A6C9AE74608}" srcOrd="12" destOrd="0" presId="urn:microsoft.com/office/officeart/2005/8/layout/list1"/>
    <dgm:cxn modelId="{D5A0B279-B1B1-4330-8741-1A53A67A5B39}" type="presParOf" srcId="{D853BABE-3D89-4A63-B85B-0A6C9AE74608}" destId="{27F36A02-2000-4610-B002-51E2AE8D3161}" srcOrd="0" destOrd="0" presId="urn:microsoft.com/office/officeart/2005/8/layout/list1"/>
    <dgm:cxn modelId="{3F7E4D96-2425-46FC-8310-2A8D1BC8EC33}" type="presParOf" srcId="{D853BABE-3D89-4A63-B85B-0A6C9AE74608}" destId="{6A04394D-263B-4A5A-90E4-276553EE296F}" srcOrd="1" destOrd="0" presId="urn:microsoft.com/office/officeart/2005/8/layout/list1"/>
    <dgm:cxn modelId="{1E7551AB-9FA4-45C9-AE1F-6B37DC2D9F14}" type="presParOf" srcId="{442791FE-8854-43FD-A39B-5FAC099DF14F}" destId="{69DA0440-2083-4CEA-91D3-90E24BBFD52D}" srcOrd="13" destOrd="0" presId="urn:microsoft.com/office/officeart/2005/8/layout/list1"/>
    <dgm:cxn modelId="{8A105B3A-647E-4015-9971-3A947D1130B4}" type="presParOf" srcId="{442791FE-8854-43FD-A39B-5FAC099DF14F}" destId="{C6BF302D-9E44-43EA-8C39-E8360DE454E1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2775290-4EDB-4721-B931-E1EA1F24D276}" type="doc">
      <dgm:prSet loTypeId="urn:microsoft.com/office/officeart/2005/8/layout/hList6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F626BA-3AD4-42A9-907E-8A83ED943564}">
      <dgm:prSet phldrT="[Текст]" custT="1"/>
      <dgm:spPr/>
      <dgm:t>
        <a:bodyPr/>
        <a:lstStyle/>
        <a:p>
          <a:r>
            <a:rPr lang="ru-RU" sz="2000" b="1" dirty="0">
              <a:solidFill>
                <a:sysClr val="windowText" lastClr="000000"/>
              </a:solidFill>
            </a:rPr>
            <a:t>- напечатано </a:t>
          </a:r>
          <a:r>
            <a:rPr lang="ru-RU" sz="2000" b="1" dirty="0" smtClean="0">
              <a:solidFill>
                <a:sysClr val="windowText" lastClr="000000"/>
              </a:solidFill>
            </a:rPr>
            <a:t>42 </a:t>
          </a:r>
          <a:r>
            <a:rPr lang="ru-RU" sz="2000" dirty="0" smtClean="0">
              <a:solidFill>
                <a:sysClr val="windowText" lastClr="000000"/>
              </a:solidFill>
            </a:rPr>
            <a:t>Вестника </a:t>
          </a:r>
          <a:r>
            <a:rPr lang="ru-RU" sz="2000" dirty="0" err="1">
              <a:solidFill>
                <a:sysClr val="windowText" lastClr="000000"/>
              </a:solidFill>
            </a:rPr>
            <a:t>Студеновского</a:t>
          </a:r>
          <a:r>
            <a:rPr lang="ru-RU" sz="2000" dirty="0">
              <a:solidFill>
                <a:sysClr val="windowText" lastClr="000000"/>
              </a:solidFill>
            </a:rPr>
            <a:t> сельсовета</a:t>
          </a:r>
        </a:p>
      </dgm:t>
    </dgm:pt>
    <dgm:pt modelId="{4F8011C8-50A8-457A-9645-31EAAEA93125}" type="parTrans" cxnId="{5BA2B678-72FB-427D-B104-5956A77A6F00}">
      <dgm:prSet/>
      <dgm:spPr/>
      <dgm:t>
        <a:bodyPr/>
        <a:lstStyle/>
        <a:p>
          <a:endParaRPr lang="ru-RU"/>
        </a:p>
      </dgm:t>
    </dgm:pt>
    <dgm:pt modelId="{D4F385E6-9CD7-4554-ADDC-0D780454CC60}" type="sibTrans" cxnId="{5BA2B678-72FB-427D-B104-5956A77A6F00}">
      <dgm:prSet/>
      <dgm:spPr/>
      <dgm:t>
        <a:bodyPr/>
        <a:lstStyle/>
        <a:p>
          <a:endParaRPr lang="ru-RU"/>
        </a:p>
      </dgm:t>
    </dgm:pt>
    <dgm:pt modelId="{52F2C9A9-CEBE-40B4-B350-63B8D0693148}">
      <dgm:prSet phldrT="[Текст]" custT="1"/>
      <dgm:spPr/>
      <dgm:t>
        <a:bodyPr/>
        <a:lstStyle/>
        <a:p>
          <a:r>
            <a:rPr lang="ru-RU" sz="2000" dirty="0">
              <a:solidFill>
                <a:sysClr val="windowText" lastClr="000000"/>
              </a:solidFill>
            </a:rPr>
            <a:t>- </a:t>
          </a:r>
          <a:r>
            <a:rPr lang="ru-RU" sz="2000" dirty="0" smtClean="0">
              <a:solidFill>
                <a:sysClr val="windowText" lastClr="000000"/>
              </a:solidFill>
            </a:rPr>
            <a:t>разработано </a:t>
          </a:r>
          <a:r>
            <a:rPr lang="ru-RU" sz="2000" dirty="0">
              <a:solidFill>
                <a:sysClr val="windowText" lastClr="000000"/>
              </a:solidFill>
            </a:rPr>
            <a:t>и </a:t>
          </a:r>
          <a:r>
            <a:rPr lang="ru-RU" sz="2000" dirty="0" smtClean="0">
              <a:solidFill>
                <a:sysClr val="windowText" lastClr="000000"/>
              </a:solidFill>
            </a:rPr>
            <a:t>утверждено </a:t>
          </a:r>
          <a:r>
            <a:rPr lang="ru-RU" sz="2400" dirty="0" smtClean="0">
              <a:solidFill>
                <a:sysClr val="windowText" lastClr="000000"/>
              </a:solidFill>
            </a:rPr>
            <a:t>157</a:t>
          </a:r>
          <a:r>
            <a:rPr lang="ru-RU" sz="2000" dirty="0" smtClean="0">
              <a:solidFill>
                <a:sysClr val="windowText" lastClr="000000"/>
              </a:solidFill>
            </a:rPr>
            <a:t> </a:t>
          </a:r>
          <a:r>
            <a:rPr lang="ru-RU" sz="2000" dirty="0">
              <a:solidFill>
                <a:sysClr val="windowText" lastClr="000000"/>
              </a:solidFill>
            </a:rPr>
            <a:t>НПА </a:t>
          </a:r>
          <a:r>
            <a:rPr lang="ru-RU" sz="2000" dirty="0" err="1">
              <a:solidFill>
                <a:sysClr val="windowText" lastClr="000000"/>
              </a:solidFill>
            </a:rPr>
            <a:t>Студеновского</a:t>
          </a:r>
          <a:r>
            <a:rPr lang="ru-RU" sz="2000" dirty="0">
              <a:solidFill>
                <a:sysClr val="windowText" lastClr="000000"/>
              </a:solidFill>
            </a:rPr>
            <a:t> сельсовета</a:t>
          </a:r>
        </a:p>
      </dgm:t>
    </dgm:pt>
    <dgm:pt modelId="{691ACCC8-129D-442F-B8C2-0BBAD0848F6D}" type="parTrans" cxnId="{39364B19-9D26-4BAE-B2EB-D219A966D6B8}">
      <dgm:prSet/>
      <dgm:spPr/>
      <dgm:t>
        <a:bodyPr/>
        <a:lstStyle/>
        <a:p>
          <a:endParaRPr lang="ru-RU"/>
        </a:p>
      </dgm:t>
    </dgm:pt>
    <dgm:pt modelId="{970750F4-F784-49BF-A108-D02F20091DA5}" type="sibTrans" cxnId="{39364B19-9D26-4BAE-B2EB-D219A966D6B8}">
      <dgm:prSet/>
      <dgm:spPr/>
      <dgm:t>
        <a:bodyPr/>
        <a:lstStyle/>
        <a:p>
          <a:endParaRPr lang="ru-RU"/>
        </a:p>
      </dgm:t>
    </dgm:pt>
    <dgm:pt modelId="{64DFED4C-F293-4E07-BA25-AF965E5E6BE3}">
      <dgm:prSet phldrT="[Текст]" custT="1"/>
      <dgm:spPr/>
      <dgm:t>
        <a:bodyPr/>
        <a:lstStyle/>
        <a:p>
          <a:r>
            <a:rPr lang="ru-RU" sz="2000" dirty="0">
              <a:solidFill>
                <a:sysClr val="windowText" lastClr="000000"/>
              </a:solidFill>
            </a:rPr>
            <a:t>Зарегистрировано </a:t>
          </a:r>
          <a:r>
            <a:rPr lang="ru-RU" sz="2000" dirty="0" smtClean="0">
              <a:solidFill>
                <a:sysClr val="windowText" lastClr="000000"/>
              </a:solidFill>
            </a:rPr>
            <a:t>599 </a:t>
          </a:r>
          <a:r>
            <a:rPr lang="ru-RU" sz="2000" dirty="0">
              <a:solidFill>
                <a:sysClr val="windowText" lastClr="000000"/>
              </a:solidFill>
            </a:rPr>
            <a:t>входящих писем , </a:t>
          </a:r>
          <a:r>
            <a:rPr lang="ru-RU" sz="2000" dirty="0" smtClean="0">
              <a:solidFill>
                <a:sysClr val="windowText" lastClr="000000"/>
              </a:solidFill>
            </a:rPr>
            <a:t>                          349</a:t>
          </a:r>
          <a:r>
            <a:rPr lang="ru-RU" sz="2400" dirty="0" smtClean="0">
              <a:solidFill>
                <a:sysClr val="windowText" lastClr="000000"/>
              </a:solidFill>
            </a:rPr>
            <a:t>-</a:t>
          </a:r>
          <a:r>
            <a:rPr lang="ru-RU" sz="2000" dirty="0" smtClean="0">
              <a:solidFill>
                <a:sysClr val="windowText" lastClr="000000"/>
              </a:solidFill>
            </a:rPr>
            <a:t>исходящее письмо</a:t>
          </a:r>
          <a:endParaRPr lang="ru-RU" sz="2000" dirty="0">
            <a:solidFill>
              <a:sysClr val="windowText" lastClr="000000"/>
            </a:solidFill>
          </a:endParaRPr>
        </a:p>
      </dgm:t>
    </dgm:pt>
    <dgm:pt modelId="{F833AA8E-8991-4FBA-B3F2-966F6E6BB5FB}" type="parTrans" cxnId="{B0C8FA77-C676-4919-AE7B-F1906E082DE4}">
      <dgm:prSet/>
      <dgm:spPr/>
      <dgm:t>
        <a:bodyPr/>
        <a:lstStyle/>
        <a:p>
          <a:endParaRPr lang="ru-RU"/>
        </a:p>
      </dgm:t>
    </dgm:pt>
    <dgm:pt modelId="{2D867E47-39FD-4C21-B9F2-9A2D5F88B4F3}" type="sibTrans" cxnId="{B0C8FA77-C676-4919-AE7B-F1906E082DE4}">
      <dgm:prSet/>
      <dgm:spPr/>
      <dgm:t>
        <a:bodyPr/>
        <a:lstStyle/>
        <a:p>
          <a:endParaRPr lang="ru-RU"/>
        </a:p>
      </dgm:t>
    </dgm:pt>
    <dgm:pt modelId="{6CC068F3-8FAE-46DC-8F77-2C0B3CD1A52F}">
      <dgm:prSet phldrT="[Текст]" custT="1"/>
      <dgm:spPr/>
      <dgm:t>
        <a:bodyPr/>
        <a:lstStyle/>
        <a:p>
          <a:r>
            <a:rPr lang="ru-RU" sz="2000" dirty="0">
              <a:solidFill>
                <a:sysClr val="windowText" lastClr="000000"/>
              </a:solidFill>
            </a:rPr>
            <a:t>- приняты на обязательные </a:t>
          </a:r>
          <a:r>
            <a:rPr lang="ru-RU" sz="2000" dirty="0" smtClean="0">
              <a:solidFill>
                <a:sysClr val="windowText" lastClr="000000"/>
              </a:solidFill>
            </a:rPr>
            <a:t>работы 2 человека</a:t>
          </a:r>
        </a:p>
        <a:p>
          <a:r>
            <a:rPr lang="ru-RU" sz="2000" dirty="0" smtClean="0">
              <a:solidFill>
                <a:sysClr val="windowText" lastClr="000000"/>
              </a:solidFill>
            </a:rPr>
            <a:t>от Управления Федеральной службы судебных приставов по НСО (УФССП)</a:t>
          </a:r>
          <a:endParaRPr lang="ru-RU" sz="2000" dirty="0">
            <a:solidFill>
              <a:sysClr val="windowText" lastClr="000000"/>
            </a:solidFill>
          </a:endParaRPr>
        </a:p>
      </dgm:t>
    </dgm:pt>
    <dgm:pt modelId="{5673DEE4-76A0-4A97-8CCB-47D700E857CF}" type="parTrans" cxnId="{0CCFAA5F-05F4-4C6D-AE8E-20EB5BEFF00C}">
      <dgm:prSet/>
      <dgm:spPr/>
      <dgm:t>
        <a:bodyPr/>
        <a:lstStyle/>
        <a:p>
          <a:endParaRPr lang="ru-RU"/>
        </a:p>
      </dgm:t>
    </dgm:pt>
    <dgm:pt modelId="{01F24475-F7BC-4C0B-9B9F-F4CB58CEE585}" type="sibTrans" cxnId="{0CCFAA5F-05F4-4C6D-AE8E-20EB5BEFF00C}">
      <dgm:prSet/>
      <dgm:spPr/>
      <dgm:t>
        <a:bodyPr/>
        <a:lstStyle/>
        <a:p>
          <a:endParaRPr lang="ru-RU"/>
        </a:p>
      </dgm:t>
    </dgm:pt>
    <dgm:pt modelId="{FA1CE8D3-D9F7-4868-8B12-AF38380471A0}">
      <dgm:prSet phldrT="[Текст]" custT="1"/>
      <dgm:spPr/>
      <dgm:t>
        <a:bodyPr/>
        <a:lstStyle/>
        <a:p>
          <a:r>
            <a:rPr lang="ru-RU" sz="2000" dirty="0">
              <a:solidFill>
                <a:sysClr val="windowText" lastClr="000000"/>
              </a:solidFill>
            </a:rPr>
            <a:t>проведено </a:t>
          </a:r>
          <a:r>
            <a:rPr lang="ru-RU" sz="2000" dirty="0" smtClean="0">
              <a:solidFill>
                <a:sysClr val="windowText" lastClr="000000"/>
              </a:solidFill>
            </a:rPr>
            <a:t>8 </a:t>
          </a:r>
          <a:r>
            <a:rPr lang="ru-RU" sz="2000" dirty="0">
              <a:solidFill>
                <a:sysClr val="windowText" lastClr="000000"/>
              </a:solidFill>
            </a:rPr>
            <a:t>сессий, </a:t>
          </a:r>
          <a:r>
            <a:rPr lang="ru-RU" sz="2000" dirty="0" smtClean="0">
              <a:solidFill>
                <a:sysClr val="windowText" lastClr="000000"/>
              </a:solidFill>
            </a:rPr>
            <a:t>                  принято 28</a:t>
          </a:r>
          <a:r>
            <a:rPr lang="ru-RU" sz="2400" dirty="0" smtClean="0">
              <a:solidFill>
                <a:sysClr val="windowText" lastClr="000000"/>
              </a:solidFill>
            </a:rPr>
            <a:t> </a:t>
          </a:r>
          <a:r>
            <a:rPr lang="ru-RU" sz="2000" dirty="0" smtClean="0">
              <a:solidFill>
                <a:sysClr val="windowText" lastClr="000000"/>
              </a:solidFill>
            </a:rPr>
            <a:t>решений</a:t>
          </a:r>
          <a:endParaRPr lang="ru-RU" sz="2000" dirty="0">
            <a:solidFill>
              <a:sysClr val="windowText" lastClr="000000"/>
            </a:solidFill>
          </a:endParaRPr>
        </a:p>
      </dgm:t>
    </dgm:pt>
    <dgm:pt modelId="{EB8AFC16-5292-4AF6-9049-822B7FC68949}" type="sibTrans" cxnId="{965E4138-E1B4-479F-AE5B-489A7B85D3C2}">
      <dgm:prSet/>
      <dgm:spPr/>
      <dgm:t>
        <a:bodyPr/>
        <a:lstStyle/>
        <a:p>
          <a:endParaRPr lang="ru-RU"/>
        </a:p>
      </dgm:t>
    </dgm:pt>
    <dgm:pt modelId="{B7D98737-D664-4F10-8723-C335E56D79C6}" type="parTrans" cxnId="{965E4138-E1B4-479F-AE5B-489A7B85D3C2}">
      <dgm:prSet/>
      <dgm:spPr/>
      <dgm:t>
        <a:bodyPr/>
        <a:lstStyle/>
        <a:p>
          <a:endParaRPr lang="ru-RU"/>
        </a:p>
      </dgm:t>
    </dgm:pt>
    <dgm:pt modelId="{AB2FD720-D7C6-49F0-BCCB-28C757F75BE1}" type="pres">
      <dgm:prSet presAssocID="{32775290-4EDB-4721-B931-E1EA1F24D27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8DFDBA-90CB-4646-9751-68DEA32346AA}" type="pres">
      <dgm:prSet presAssocID="{DEF626BA-3AD4-42A9-907E-8A83ED943564}" presName="node" presStyleLbl="node1" presStyleIdx="0" presStyleCnt="3" custLinFactNeighborX="-513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1947F0-1E52-4B0F-9048-E17D2D362183}" type="pres">
      <dgm:prSet presAssocID="{D4F385E6-9CD7-4554-ADDC-0D780454CC60}" presName="sibTrans" presStyleCnt="0"/>
      <dgm:spPr/>
    </dgm:pt>
    <dgm:pt modelId="{163BD5F1-EABE-4354-8E94-BE437D6F47A7}" type="pres">
      <dgm:prSet presAssocID="{52F2C9A9-CEBE-40B4-B350-63B8D0693148}" presName="node" presStyleLbl="node1" presStyleIdx="1" presStyleCnt="3" custLinFactNeighborX="-71439" custLinFactNeighborY="2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E4A19E-EAAD-42EC-8018-C3DA2C2FBF3C}" type="pres">
      <dgm:prSet presAssocID="{970750F4-F784-49BF-A108-D02F20091DA5}" presName="sibTrans" presStyleCnt="0"/>
      <dgm:spPr/>
    </dgm:pt>
    <dgm:pt modelId="{E8CD69E7-AAD9-4785-92E2-3FE7B83857A6}" type="pres">
      <dgm:prSet presAssocID="{6CC068F3-8FAE-46DC-8F77-2C0B3CD1A52F}" presName="node" presStyleLbl="node1" presStyleIdx="2" presStyleCnt="3" custLinFactX="-1533" custLinFactNeighborX="-100000" custLinFactNeighborY="19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A9AF1D-0CA0-46A0-A0D4-2B3643A93D9F}" type="presOf" srcId="{DEF626BA-3AD4-42A9-907E-8A83ED943564}" destId="{038DFDBA-90CB-4646-9751-68DEA32346AA}" srcOrd="0" destOrd="0" presId="urn:microsoft.com/office/officeart/2005/8/layout/hList6"/>
    <dgm:cxn modelId="{5BA2B678-72FB-427D-B104-5956A77A6F00}" srcId="{32775290-4EDB-4721-B931-E1EA1F24D276}" destId="{DEF626BA-3AD4-42A9-907E-8A83ED943564}" srcOrd="0" destOrd="0" parTransId="{4F8011C8-50A8-457A-9645-31EAAEA93125}" sibTransId="{D4F385E6-9CD7-4554-ADDC-0D780454CC60}"/>
    <dgm:cxn modelId="{32B54656-4910-49F0-84AB-783ADC54C767}" type="presOf" srcId="{6CC068F3-8FAE-46DC-8F77-2C0B3CD1A52F}" destId="{E8CD69E7-AAD9-4785-92E2-3FE7B83857A6}" srcOrd="0" destOrd="0" presId="urn:microsoft.com/office/officeart/2005/8/layout/hList6"/>
    <dgm:cxn modelId="{0CCFAA5F-05F4-4C6D-AE8E-20EB5BEFF00C}" srcId="{32775290-4EDB-4721-B931-E1EA1F24D276}" destId="{6CC068F3-8FAE-46DC-8F77-2C0B3CD1A52F}" srcOrd="2" destOrd="0" parTransId="{5673DEE4-76A0-4A97-8CCB-47D700E857CF}" sibTransId="{01F24475-F7BC-4C0B-9B9F-F4CB58CEE585}"/>
    <dgm:cxn modelId="{B0C8FA77-C676-4919-AE7B-F1906E082DE4}" srcId="{52F2C9A9-CEBE-40B4-B350-63B8D0693148}" destId="{64DFED4C-F293-4E07-BA25-AF965E5E6BE3}" srcOrd="0" destOrd="0" parTransId="{F833AA8E-8991-4FBA-B3F2-966F6E6BB5FB}" sibTransId="{2D867E47-39FD-4C21-B9F2-9A2D5F88B4F3}"/>
    <dgm:cxn modelId="{C10FE8CF-FF20-493E-9CBD-5F37DC8F8E11}" type="presOf" srcId="{FA1CE8D3-D9F7-4868-8B12-AF38380471A0}" destId="{038DFDBA-90CB-4646-9751-68DEA32346AA}" srcOrd="0" destOrd="1" presId="urn:microsoft.com/office/officeart/2005/8/layout/hList6"/>
    <dgm:cxn modelId="{3A20BB9A-CB3E-4B4D-AF6C-8EA082BECE0D}" type="presOf" srcId="{52F2C9A9-CEBE-40B4-B350-63B8D0693148}" destId="{163BD5F1-EABE-4354-8E94-BE437D6F47A7}" srcOrd="0" destOrd="0" presId="urn:microsoft.com/office/officeart/2005/8/layout/hList6"/>
    <dgm:cxn modelId="{6E630AAE-0BF5-497A-B6C2-57BC437EAA83}" type="presOf" srcId="{32775290-4EDB-4721-B931-E1EA1F24D276}" destId="{AB2FD720-D7C6-49F0-BCCB-28C757F75BE1}" srcOrd="0" destOrd="0" presId="urn:microsoft.com/office/officeart/2005/8/layout/hList6"/>
    <dgm:cxn modelId="{965E4138-E1B4-479F-AE5B-489A7B85D3C2}" srcId="{DEF626BA-3AD4-42A9-907E-8A83ED943564}" destId="{FA1CE8D3-D9F7-4868-8B12-AF38380471A0}" srcOrd="0" destOrd="0" parTransId="{B7D98737-D664-4F10-8723-C335E56D79C6}" sibTransId="{EB8AFC16-5292-4AF6-9049-822B7FC68949}"/>
    <dgm:cxn modelId="{CD237533-4FFD-4F27-AE82-4F909C91F5E6}" type="presOf" srcId="{64DFED4C-F293-4E07-BA25-AF965E5E6BE3}" destId="{163BD5F1-EABE-4354-8E94-BE437D6F47A7}" srcOrd="0" destOrd="1" presId="urn:microsoft.com/office/officeart/2005/8/layout/hList6"/>
    <dgm:cxn modelId="{39364B19-9D26-4BAE-B2EB-D219A966D6B8}" srcId="{32775290-4EDB-4721-B931-E1EA1F24D276}" destId="{52F2C9A9-CEBE-40B4-B350-63B8D0693148}" srcOrd="1" destOrd="0" parTransId="{691ACCC8-129D-442F-B8C2-0BBAD0848F6D}" sibTransId="{970750F4-F784-49BF-A108-D02F20091DA5}"/>
    <dgm:cxn modelId="{9DC435FE-9A32-4163-863D-8C67228FA308}" type="presParOf" srcId="{AB2FD720-D7C6-49F0-BCCB-28C757F75BE1}" destId="{038DFDBA-90CB-4646-9751-68DEA32346AA}" srcOrd="0" destOrd="0" presId="urn:microsoft.com/office/officeart/2005/8/layout/hList6"/>
    <dgm:cxn modelId="{F28CE1EC-4104-45A2-9183-EDE5962B9AF7}" type="presParOf" srcId="{AB2FD720-D7C6-49F0-BCCB-28C757F75BE1}" destId="{4C1947F0-1E52-4B0F-9048-E17D2D362183}" srcOrd="1" destOrd="0" presId="urn:microsoft.com/office/officeart/2005/8/layout/hList6"/>
    <dgm:cxn modelId="{D7BDC9A9-2519-4032-ACA9-70CB2368BB66}" type="presParOf" srcId="{AB2FD720-D7C6-49F0-BCCB-28C757F75BE1}" destId="{163BD5F1-EABE-4354-8E94-BE437D6F47A7}" srcOrd="2" destOrd="0" presId="urn:microsoft.com/office/officeart/2005/8/layout/hList6"/>
    <dgm:cxn modelId="{07BAB081-2D07-4691-B7F0-0AC1320B82DD}" type="presParOf" srcId="{AB2FD720-D7C6-49F0-BCCB-28C757F75BE1}" destId="{F9E4A19E-EAAD-42EC-8018-C3DA2C2FBF3C}" srcOrd="3" destOrd="0" presId="urn:microsoft.com/office/officeart/2005/8/layout/hList6"/>
    <dgm:cxn modelId="{D68F7D17-EF2C-4548-9430-AB83D9FC2D4D}" type="presParOf" srcId="{AB2FD720-D7C6-49F0-BCCB-28C757F75BE1}" destId="{E8CD69E7-AAD9-4785-92E2-3FE7B83857A6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255B1-79E1-47E9-A70E-D623CF0F9E67}">
      <dsp:nvSpPr>
        <dsp:cNvPr id="0" name=""/>
        <dsp:cNvSpPr/>
      </dsp:nvSpPr>
      <dsp:spPr>
        <a:xfrm>
          <a:off x="0" y="0"/>
          <a:ext cx="6286544" cy="1243013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254 гражданина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состоят на воинском учете</a:t>
          </a:r>
        </a:p>
      </dsp:txBody>
      <dsp:txXfrm>
        <a:off x="0" y="0"/>
        <a:ext cx="6286544" cy="1243013"/>
      </dsp:txXfrm>
    </dsp:sp>
    <dsp:sp modelId="{AEA99989-6988-4382-B08A-6DA30CE6793B}">
      <dsp:nvSpPr>
        <dsp:cNvPr id="0" name=""/>
        <dsp:cNvSpPr/>
      </dsp:nvSpPr>
      <dsp:spPr>
        <a:xfrm>
          <a:off x="0" y="1262590"/>
          <a:ext cx="2093468" cy="261032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27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подлежат призыву</a:t>
          </a:r>
        </a:p>
      </dsp:txBody>
      <dsp:txXfrm>
        <a:off x="0" y="1262590"/>
        <a:ext cx="2093468" cy="2610328"/>
      </dsp:txXfrm>
    </dsp:sp>
    <dsp:sp modelId="{84282739-2E95-456A-9FD6-E22A510F1664}">
      <dsp:nvSpPr>
        <dsp:cNvPr id="0" name=""/>
        <dsp:cNvSpPr/>
      </dsp:nvSpPr>
      <dsp:spPr>
        <a:xfrm>
          <a:off x="2096537" y="1243013"/>
          <a:ext cx="2093468" cy="2610328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подлежат постановке на первоначальный воинский учет</a:t>
          </a:r>
        </a:p>
      </dsp:txBody>
      <dsp:txXfrm>
        <a:off x="2096537" y="1243013"/>
        <a:ext cx="2093468" cy="2610328"/>
      </dsp:txXfrm>
    </dsp:sp>
    <dsp:sp modelId="{46FE88D3-1499-4034-90B4-3BFDB3132566}">
      <dsp:nvSpPr>
        <dsp:cNvPr id="0" name=""/>
        <dsp:cNvSpPr/>
      </dsp:nvSpPr>
      <dsp:spPr>
        <a:xfrm>
          <a:off x="4190006" y="1243013"/>
          <a:ext cx="2093468" cy="2610328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проходят службу в рядах 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 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90006" y="1243013"/>
        <a:ext cx="2093468" cy="2610328"/>
      </dsp:txXfrm>
    </dsp:sp>
    <dsp:sp modelId="{D6712BD3-1CCE-4BE3-BA51-DECFC80B9226}">
      <dsp:nvSpPr>
        <dsp:cNvPr id="0" name=""/>
        <dsp:cNvSpPr/>
      </dsp:nvSpPr>
      <dsp:spPr>
        <a:xfrm>
          <a:off x="0" y="3853341"/>
          <a:ext cx="6286544" cy="290036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9E13EF-B947-47D1-8428-E9A8241EEE4A}">
      <dsp:nvSpPr>
        <dsp:cNvPr id="0" name=""/>
        <dsp:cNvSpPr/>
      </dsp:nvSpPr>
      <dsp:spPr>
        <a:xfrm>
          <a:off x="0" y="473690"/>
          <a:ext cx="548640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2D3DD5-1789-4169-9DA1-F6D6A6959DAE}">
      <dsp:nvSpPr>
        <dsp:cNvPr id="0" name=""/>
        <dsp:cNvSpPr/>
      </dsp:nvSpPr>
      <dsp:spPr>
        <a:xfrm>
          <a:off x="274320" y="94787"/>
          <a:ext cx="3840480" cy="5412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bg2">
                  <a:lumMod val="10000"/>
                </a:schemeClr>
              </a:solidFill>
            </a:rPr>
            <a:t>Управление Пенсионного фонда Российской Федерации</a:t>
          </a:r>
          <a:endParaRPr lang="ru-RU" sz="180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300742" y="121209"/>
        <a:ext cx="3787636" cy="488418"/>
      </dsp:txXfrm>
    </dsp:sp>
    <dsp:sp modelId="{DF6BB1F7-85FF-41B6-B6E4-B7E512354FFA}">
      <dsp:nvSpPr>
        <dsp:cNvPr id="0" name=""/>
        <dsp:cNvSpPr/>
      </dsp:nvSpPr>
      <dsp:spPr>
        <a:xfrm>
          <a:off x="0" y="1198668"/>
          <a:ext cx="548640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82C695-CD77-4661-932D-65D8C879841C}">
      <dsp:nvSpPr>
        <dsp:cNvPr id="0" name=""/>
        <dsp:cNvSpPr/>
      </dsp:nvSpPr>
      <dsp:spPr>
        <a:xfrm>
          <a:off x="274052" y="810290"/>
          <a:ext cx="3836729" cy="5507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bg2">
                  <a:lumMod val="10000"/>
                </a:schemeClr>
              </a:solidFill>
            </a:rPr>
            <a:t>Министерство труда и социального развития</a:t>
          </a:r>
          <a:endParaRPr lang="ru-RU" sz="200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300937" y="837175"/>
        <a:ext cx="3782959" cy="496968"/>
      </dsp:txXfrm>
    </dsp:sp>
    <dsp:sp modelId="{C9685362-C7A8-4A53-AF9A-A08ADEE4AC21}">
      <dsp:nvSpPr>
        <dsp:cNvPr id="0" name=""/>
        <dsp:cNvSpPr/>
      </dsp:nvSpPr>
      <dsp:spPr>
        <a:xfrm>
          <a:off x="0" y="2031950"/>
          <a:ext cx="548640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95B4BB-55B9-499A-BFB2-0748B2106BE0}">
      <dsp:nvSpPr>
        <dsp:cNvPr id="0" name=""/>
        <dsp:cNvSpPr/>
      </dsp:nvSpPr>
      <dsp:spPr>
        <a:xfrm>
          <a:off x="274052" y="1535268"/>
          <a:ext cx="3836729" cy="6590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bg2">
                  <a:lumMod val="10000"/>
                </a:schemeClr>
              </a:solidFill>
            </a:rPr>
            <a:t>Муниципальное образование НСО</a:t>
          </a:r>
          <a:endParaRPr lang="ru-RU" sz="180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306224" y="1567440"/>
        <a:ext cx="3772385" cy="594697"/>
      </dsp:txXfrm>
    </dsp:sp>
    <dsp:sp modelId="{83B36E74-3C73-4510-B76D-6FAF994F8A09}">
      <dsp:nvSpPr>
        <dsp:cNvPr id="0" name=""/>
        <dsp:cNvSpPr/>
      </dsp:nvSpPr>
      <dsp:spPr>
        <a:xfrm>
          <a:off x="0" y="2828412"/>
          <a:ext cx="548640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29B8E9-EAD3-46CB-9773-184B42054515}">
      <dsp:nvSpPr>
        <dsp:cNvPr id="0" name=""/>
        <dsp:cNvSpPr/>
      </dsp:nvSpPr>
      <dsp:spPr>
        <a:xfrm>
          <a:off x="264537" y="2368550"/>
          <a:ext cx="3836729" cy="6222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bg2">
                  <a:lumMod val="10000"/>
                </a:schemeClr>
              </a:solidFill>
            </a:rPr>
            <a:t>Управление по вопросам миграции ГУ МВД России по НСО</a:t>
          </a:r>
          <a:endParaRPr lang="ru-RU" sz="180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294911" y="2398924"/>
        <a:ext cx="3775981" cy="5614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C288CC-5EBF-41F5-BC4F-C873F869DCB6}">
      <dsp:nvSpPr>
        <dsp:cNvPr id="0" name=""/>
        <dsp:cNvSpPr/>
      </dsp:nvSpPr>
      <dsp:spPr>
        <a:xfrm>
          <a:off x="0" y="457847"/>
          <a:ext cx="678661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689C2-EE04-4486-BA7D-32AFEE87B1BB}">
      <dsp:nvSpPr>
        <dsp:cNvPr id="0" name=""/>
        <dsp:cNvSpPr/>
      </dsp:nvSpPr>
      <dsp:spPr>
        <a:xfrm>
          <a:off x="339330" y="45727"/>
          <a:ext cx="6027785" cy="6959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562" tIns="0" rIns="1795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Администрацию сельсовета поступило </a:t>
          </a: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52</a:t>
          </a: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письменных обращений граждан </a:t>
          </a:r>
        </a:p>
      </dsp:txBody>
      <dsp:txXfrm>
        <a:off x="373305" y="79702"/>
        <a:ext cx="5959835" cy="628040"/>
      </dsp:txXfrm>
    </dsp:sp>
    <dsp:sp modelId="{F7F2A511-0B18-45AE-8428-FCB634AAD448}">
      <dsp:nvSpPr>
        <dsp:cNvPr id="0" name=""/>
        <dsp:cNvSpPr/>
      </dsp:nvSpPr>
      <dsp:spPr>
        <a:xfrm>
          <a:off x="0" y="1384317"/>
          <a:ext cx="678661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F66815-7317-4406-8FE1-FC2974C7CD92}">
      <dsp:nvSpPr>
        <dsp:cNvPr id="0" name=""/>
        <dsp:cNvSpPr/>
      </dsp:nvSpPr>
      <dsp:spPr>
        <a:xfrm>
          <a:off x="357189" y="1000134"/>
          <a:ext cx="5924126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562" tIns="0" rIns="1795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Оказана помощь  гражданам на портале </a:t>
          </a: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«ГОСУСЛУГИ» </a:t>
          </a: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57</a:t>
          </a:r>
          <a:r>
            <a:rPr lang="ru-RU" sz="18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гражданам</a:t>
          </a:r>
          <a:endParaRPr lang="ru-RU" sz="16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7451" y="1030396"/>
        <a:ext cx="5863602" cy="559396"/>
      </dsp:txXfrm>
    </dsp:sp>
    <dsp:sp modelId="{F0037F25-29B6-4068-A2F6-070465EFDE7D}">
      <dsp:nvSpPr>
        <dsp:cNvPr id="0" name=""/>
        <dsp:cNvSpPr/>
      </dsp:nvSpPr>
      <dsp:spPr>
        <a:xfrm>
          <a:off x="0" y="2749905"/>
          <a:ext cx="678661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B9CCCD-9BE3-4D77-95D0-2268D16D25A5}">
      <dsp:nvSpPr>
        <dsp:cNvPr id="0" name=""/>
        <dsp:cNvSpPr/>
      </dsp:nvSpPr>
      <dsp:spPr>
        <a:xfrm>
          <a:off x="346405" y="2038684"/>
          <a:ext cx="5980849" cy="10329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562" tIns="0" rIns="1795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30 жителей </a:t>
          </a: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сельсовета привлечены к участию в опросе по оценке деятельности  органов местного самоуправления</a:t>
          </a:r>
        </a:p>
      </dsp:txBody>
      <dsp:txXfrm>
        <a:off x="396829" y="2089108"/>
        <a:ext cx="5880001" cy="932099"/>
      </dsp:txXfrm>
    </dsp:sp>
    <dsp:sp modelId="{C6BF302D-9E44-43EA-8C39-E8360DE454E1}">
      <dsp:nvSpPr>
        <dsp:cNvPr id="0" name=""/>
        <dsp:cNvSpPr/>
      </dsp:nvSpPr>
      <dsp:spPr>
        <a:xfrm>
          <a:off x="0" y="3854228"/>
          <a:ext cx="678661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04394D-263B-4A5A-90E4-276553EE296F}">
      <dsp:nvSpPr>
        <dsp:cNvPr id="0" name=""/>
        <dsp:cNvSpPr/>
      </dsp:nvSpPr>
      <dsp:spPr>
        <a:xfrm>
          <a:off x="315655" y="3325827"/>
          <a:ext cx="6004222" cy="7716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562" tIns="0" rIns="1795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Помощь в </a:t>
          </a: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оформлении </a:t>
          </a: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пособия по безработице в ЦЗН, через портал "Работа в России " - </a:t>
          </a: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36 чел.</a:t>
          </a:r>
          <a:endParaRPr lang="ru-RU" sz="16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3325" y="3363497"/>
        <a:ext cx="5928882" cy="696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8DFDBA-90CB-4646-9751-68DEA32346AA}">
      <dsp:nvSpPr>
        <dsp:cNvPr id="0" name=""/>
        <dsp:cNvSpPr/>
      </dsp:nvSpPr>
      <dsp:spPr>
        <a:xfrm rot="16200000">
          <a:off x="-1698396" y="1698396"/>
          <a:ext cx="6072229" cy="2675436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ysClr val="windowText" lastClr="000000"/>
              </a:solidFill>
            </a:rPr>
            <a:t>- напечатано </a:t>
          </a:r>
          <a:r>
            <a:rPr lang="ru-RU" sz="2000" b="1" kern="1200" dirty="0" smtClean="0">
              <a:solidFill>
                <a:sysClr val="windowText" lastClr="000000"/>
              </a:solidFill>
            </a:rPr>
            <a:t>42 </a:t>
          </a:r>
          <a:r>
            <a:rPr lang="ru-RU" sz="2000" kern="1200" dirty="0" smtClean="0">
              <a:solidFill>
                <a:sysClr val="windowText" lastClr="000000"/>
              </a:solidFill>
            </a:rPr>
            <a:t>Вестника </a:t>
          </a:r>
          <a:r>
            <a:rPr lang="ru-RU" sz="2000" kern="1200" dirty="0" err="1">
              <a:solidFill>
                <a:sysClr val="windowText" lastClr="000000"/>
              </a:solidFill>
            </a:rPr>
            <a:t>Студеновского</a:t>
          </a:r>
          <a:r>
            <a:rPr lang="ru-RU" sz="2000" kern="1200" dirty="0">
              <a:solidFill>
                <a:sysClr val="windowText" lastClr="000000"/>
              </a:solidFill>
            </a:rPr>
            <a:t> сельсовета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solidFill>
                <a:sysClr val="windowText" lastClr="000000"/>
              </a:solidFill>
            </a:rPr>
            <a:t>проведено </a:t>
          </a:r>
          <a:r>
            <a:rPr lang="ru-RU" sz="2000" kern="1200" dirty="0" smtClean="0">
              <a:solidFill>
                <a:sysClr val="windowText" lastClr="000000"/>
              </a:solidFill>
            </a:rPr>
            <a:t>8 </a:t>
          </a:r>
          <a:r>
            <a:rPr lang="ru-RU" sz="2000" kern="1200" dirty="0">
              <a:solidFill>
                <a:sysClr val="windowText" lastClr="000000"/>
              </a:solidFill>
            </a:rPr>
            <a:t>сессий, </a:t>
          </a:r>
          <a:r>
            <a:rPr lang="ru-RU" sz="2000" kern="1200" dirty="0" smtClean="0">
              <a:solidFill>
                <a:sysClr val="windowText" lastClr="000000"/>
              </a:solidFill>
            </a:rPr>
            <a:t>                  принято 28</a:t>
          </a:r>
          <a:r>
            <a:rPr lang="ru-RU" sz="2400" kern="1200" dirty="0" smtClean="0">
              <a:solidFill>
                <a:sysClr val="windowText" lastClr="000000"/>
              </a:solidFill>
            </a:rPr>
            <a:t> </a:t>
          </a:r>
          <a:r>
            <a:rPr lang="ru-RU" sz="2000" kern="1200" dirty="0" smtClean="0">
              <a:solidFill>
                <a:sysClr val="windowText" lastClr="000000"/>
              </a:solidFill>
            </a:rPr>
            <a:t>решений</a:t>
          </a:r>
          <a:endParaRPr lang="ru-RU" sz="2000" kern="1200" dirty="0">
            <a:solidFill>
              <a:sysClr val="windowText" lastClr="000000"/>
            </a:solidFill>
          </a:endParaRPr>
        </a:p>
      </dsp:txBody>
      <dsp:txXfrm rot="5400000">
        <a:off x="0" y="1214446"/>
        <a:ext cx="2675436" cy="3643337"/>
      </dsp:txXfrm>
    </dsp:sp>
    <dsp:sp modelId="{163BD5F1-EABE-4354-8E94-BE437D6F47A7}">
      <dsp:nvSpPr>
        <dsp:cNvPr id="0" name=""/>
        <dsp:cNvSpPr/>
      </dsp:nvSpPr>
      <dsp:spPr>
        <a:xfrm rot="16200000">
          <a:off x="1035379" y="1698396"/>
          <a:ext cx="6072229" cy="2675436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ysClr val="windowText" lastClr="000000"/>
              </a:solidFill>
            </a:rPr>
            <a:t>- </a:t>
          </a:r>
          <a:r>
            <a:rPr lang="ru-RU" sz="2000" kern="1200" dirty="0" smtClean="0">
              <a:solidFill>
                <a:sysClr val="windowText" lastClr="000000"/>
              </a:solidFill>
            </a:rPr>
            <a:t>разработано </a:t>
          </a:r>
          <a:r>
            <a:rPr lang="ru-RU" sz="2000" kern="1200" dirty="0">
              <a:solidFill>
                <a:sysClr val="windowText" lastClr="000000"/>
              </a:solidFill>
            </a:rPr>
            <a:t>и </a:t>
          </a:r>
          <a:r>
            <a:rPr lang="ru-RU" sz="2000" kern="1200" dirty="0" smtClean="0">
              <a:solidFill>
                <a:sysClr val="windowText" lastClr="000000"/>
              </a:solidFill>
            </a:rPr>
            <a:t>утверждено </a:t>
          </a:r>
          <a:r>
            <a:rPr lang="ru-RU" sz="2400" kern="1200" dirty="0" smtClean="0">
              <a:solidFill>
                <a:sysClr val="windowText" lastClr="000000"/>
              </a:solidFill>
            </a:rPr>
            <a:t>157</a:t>
          </a:r>
          <a:r>
            <a:rPr lang="ru-RU" sz="2000" kern="1200" dirty="0" smtClean="0">
              <a:solidFill>
                <a:sysClr val="windowText" lastClr="000000"/>
              </a:solidFill>
            </a:rPr>
            <a:t> </a:t>
          </a:r>
          <a:r>
            <a:rPr lang="ru-RU" sz="2000" kern="1200" dirty="0">
              <a:solidFill>
                <a:sysClr val="windowText" lastClr="000000"/>
              </a:solidFill>
            </a:rPr>
            <a:t>НПА </a:t>
          </a:r>
          <a:r>
            <a:rPr lang="ru-RU" sz="2000" kern="1200" dirty="0" err="1">
              <a:solidFill>
                <a:sysClr val="windowText" lastClr="000000"/>
              </a:solidFill>
            </a:rPr>
            <a:t>Студеновского</a:t>
          </a:r>
          <a:r>
            <a:rPr lang="ru-RU" sz="2000" kern="1200" dirty="0">
              <a:solidFill>
                <a:sysClr val="windowText" lastClr="000000"/>
              </a:solidFill>
            </a:rPr>
            <a:t> сельсовета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solidFill>
                <a:sysClr val="windowText" lastClr="000000"/>
              </a:solidFill>
            </a:rPr>
            <a:t>Зарегистрировано </a:t>
          </a:r>
          <a:r>
            <a:rPr lang="ru-RU" sz="2000" kern="1200" dirty="0" smtClean="0">
              <a:solidFill>
                <a:sysClr val="windowText" lastClr="000000"/>
              </a:solidFill>
            </a:rPr>
            <a:t>599 </a:t>
          </a:r>
          <a:r>
            <a:rPr lang="ru-RU" sz="2000" kern="1200" dirty="0">
              <a:solidFill>
                <a:sysClr val="windowText" lastClr="000000"/>
              </a:solidFill>
            </a:rPr>
            <a:t>входящих писем , </a:t>
          </a:r>
          <a:r>
            <a:rPr lang="ru-RU" sz="2000" kern="1200" dirty="0" smtClean="0">
              <a:solidFill>
                <a:sysClr val="windowText" lastClr="000000"/>
              </a:solidFill>
            </a:rPr>
            <a:t>                          349</a:t>
          </a:r>
          <a:r>
            <a:rPr lang="ru-RU" sz="2400" kern="1200" dirty="0" smtClean="0">
              <a:solidFill>
                <a:sysClr val="windowText" lastClr="000000"/>
              </a:solidFill>
            </a:rPr>
            <a:t>-</a:t>
          </a:r>
          <a:r>
            <a:rPr lang="ru-RU" sz="2000" kern="1200" dirty="0" smtClean="0">
              <a:solidFill>
                <a:sysClr val="windowText" lastClr="000000"/>
              </a:solidFill>
            </a:rPr>
            <a:t>исходящее письмо</a:t>
          </a:r>
          <a:endParaRPr lang="ru-RU" sz="2000" kern="1200" dirty="0">
            <a:solidFill>
              <a:sysClr val="windowText" lastClr="000000"/>
            </a:solidFill>
          </a:endParaRPr>
        </a:p>
      </dsp:txBody>
      <dsp:txXfrm rot="5400000">
        <a:off x="2733775" y="1214446"/>
        <a:ext cx="2675436" cy="3643337"/>
      </dsp:txXfrm>
    </dsp:sp>
    <dsp:sp modelId="{E8CD69E7-AAD9-4785-92E2-3FE7B83857A6}">
      <dsp:nvSpPr>
        <dsp:cNvPr id="0" name=""/>
        <dsp:cNvSpPr/>
      </dsp:nvSpPr>
      <dsp:spPr>
        <a:xfrm rot="16200000">
          <a:off x="3813149" y="1698396"/>
          <a:ext cx="6072229" cy="2675436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ysClr val="windowText" lastClr="000000"/>
              </a:solidFill>
            </a:rPr>
            <a:t>- приняты на обязательные </a:t>
          </a:r>
          <a:r>
            <a:rPr lang="ru-RU" sz="2000" kern="1200" dirty="0" smtClean="0">
              <a:solidFill>
                <a:sysClr val="windowText" lastClr="000000"/>
              </a:solidFill>
            </a:rPr>
            <a:t>работы 2 человека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</a:rPr>
            <a:t>от Управления Федеральной службы судебных приставов по НСО (УФССП)</a:t>
          </a:r>
          <a:endParaRPr lang="ru-RU" sz="2000" kern="1200" dirty="0">
            <a:solidFill>
              <a:sysClr val="windowText" lastClr="000000"/>
            </a:solidFill>
          </a:endParaRPr>
        </a:p>
      </dsp:txBody>
      <dsp:txXfrm rot="5400000">
        <a:off x="5511545" y="1214446"/>
        <a:ext cx="2675436" cy="36433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25092-DA56-4859-A5D8-EE6045267784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A38E6-1137-4970-B8DF-C86C675B0F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8078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территории сельсовета находятся</a:t>
            </a:r>
            <a:r>
              <a:rPr lang="ru-RU" baseline="0" dirty="0" smtClean="0"/>
              <a:t> 6 населенных пунктов….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0024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Школа искусств</a:t>
            </a:r>
            <a:r>
              <a:rPr lang="ru-RU" baseline="0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91928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Студеновский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детский сад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посещает …….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98610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территории муниципального образования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Студеновского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сельсовета  расположены 1 амбулатория….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83278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Здравоохранение..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58990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территории муниципального образования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Студеновского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сельсовета расположены один дом культуры –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Студеновский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два клуба – Богословский и Луганский.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16056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Студеновская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сельская библиотека 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627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Богословская библиотека…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46492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администрации для занятий спортом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21844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 же на протяжении всего года велась работа </a:t>
            </a:r>
            <a:r>
              <a:rPr lang="ru-RU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военно</a:t>
            </a:r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учетного стола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13352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территории администрации 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Студеновского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сельсовета проживает 324 пенсионеров, из них….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60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2959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Численность населения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11815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Работает специалист по социальной работе…..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63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36651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Администрации работает специалист МФЦ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64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79521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Доход бюджета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поселения …..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87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88487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91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19411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Административная</a:t>
            </a:r>
            <a:r>
              <a:rPr lang="ru-RU" baseline="0" dirty="0" smtClean="0"/>
              <a:t> комиссия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98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43590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Административная</a:t>
            </a:r>
            <a:r>
              <a:rPr lang="ru-RU" baseline="0" dirty="0" smtClean="0"/>
              <a:t> комиссия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99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44506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Административная</a:t>
            </a:r>
            <a:r>
              <a:rPr lang="ru-RU" baseline="0" dirty="0" smtClean="0"/>
              <a:t> комиссия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100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62236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2020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год в администрацию сельсовета поступило 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102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31507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прошедший год проведено 3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схода граждан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103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21474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Сход граждан..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104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7865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На территории </a:t>
            </a:r>
            <a:r>
              <a:rPr lang="ru-RU" baseline="0" dirty="0" err="1" smtClean="0"/>
              <a:t>Студеновского</a:t>
            </a:r>
            <a:r>
              <a:rPr lang="ru-RU" baseline="0" dirty="0" smtClean="0"/>
              <a:t> сельсовета действуют </a:t>
            </a:r>
            <a:r>
              <a:rPr lang="ru-RU" baseline="0" dirty="0" err="1" smtClean="0"/>
              <a:t>работадатели</a:t>
            </a:r>
            <a:r>
              <a:rPr lang="ru-RU" baseline="0" dirty="0" smtClean="0"/>
              <a:t>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49105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2020 год напечатано 47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ВестниковСтуденовского сельсовета, вестники передаются в сельские библиотеки и доступны для граждан, которые не владеют ПК….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108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6688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Трудоспособное </a:t>
            </a:r>
            <a:r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население </a:t>
            </a:r>
            <a:r>
              <a:rPr lang="ru-RU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720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человека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из них работают на территории сельсовета…..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4721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Предприяти</a:t>
            </a:r>
            <a:r>
              <a:rPr lang="ru-RU" baseline="0" dirty="0" smtClean="0"/>
              <a:t>я на территории </a:t>
            </a:r>
            <a:r>
              <a:rPr lang="ru-RU" baseline="0" dirty="0" err="1" smtClean="0"/>
              <a:t>Студеновского</a:t>
            </a:r>
            <a:r>
              <a:rPr lang="ru-RU" baseline="0" dirty="0" smtClean="0"/>
              <a:t> сельсовета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70204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Образование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представлено одной школой……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4128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Социальная сфера - Школа</a:t>
            </a:r>
            <a:r>
              <a:rPr lang="ru-RU" baseline="0" dirty="0" smtClean="0"/>
              <a:t> искусств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57388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Школу искусств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2019-2020 учебном  году посещало 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4919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Школа Искусств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5824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4420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4550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106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654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6786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7308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6392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8771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9660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755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7781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2/16/2023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1029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8.gif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571480"/>
            <a:ext cx="8429684" cy="451313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Главы                   </a:t>
            </a:r>
            <a:r>
              <a:rPr lang="ru-RU" sz="4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Студеновского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сельсовета Карасукского района Новосибирской области                        об итогах работы за 2022 год и планах на 2023 год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7657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Рисунок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21020577">
            <a:off x="4292357" y="1025728"/>
            <a:ext cx="3362064" cy="29595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28596" y="4630315"/>
            <a:ext cx="8286808" cy="116955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Образование         </a:t>
            </a:r>
            <a:r>
              <a:rPr kumimoji="0" lang="ru-RU" sz="2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Студеновская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СОШ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43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сотрудника,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обучается -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134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учащихся.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1922999"/>
            <a:ext cx="5143500" cy="3012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3187" y="857250"/>
            <a:ext cx="38576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07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692696"/>
            <a:ext cx="2500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2022 год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607600822"/>
              </p:ext>
            </p:extLst>
          </p:nvPr>
        </p:nvGraphicFramePr>
        <p:xfrm>
          <a:off x="827584" y="1306454"/>
          <a:ext cx="6786610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4114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1"/>
          <p:cNvSpPr>
            <a:spLocks noChangeArrowheads="1"/>
          </p:cNvSpPr>
          <p:nvPr/>
        </p:nvSpPr>
        <p:spPr bwMode="auto">
          <a:xfrm>
            <a:off x="611560" y="-1091481"/>
            <a:ext cx="788953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сходов граждан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643051"/>
            <a:ext cx="3000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Сход граждан –</a:t>
            </a:r>
          </a:p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по отчету Главы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Студеновского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-177291"/>
            <a:ext cx="5186607" cy="6915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1"/>
          <p:cNvSpPr>
            <a:spLocks noChangeArrowheads="1"/>
          </p:cNvSpPr>
          <p:nvPr/>
        </p:nvSpPr>
        <p:spPr bwMode="auto">
          <a:xfrm>
            <a:off x="323528" y="1916832"/>
            <a:ext cx="16928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Сходы граждан по вопросам: пастьбы скота частного сектора, пожарной безопасности,                           уборке территорий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3280" y="764704"/>
            <a:ext cx="4230469" cy="564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56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947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232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048996841"/>
              </p:ext>
            </p:extLst>
          </p:nvPr>
        </p:nvGraphicFramePr>
        <p:xfrm>
          <a:off x="539552" y="785771"/>
          <a:ext cx="8429684" cy="6072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0"/>
            <a:ext cx="6624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801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6974" y="858864"/>
            <a:ext cx="6870051" cy="514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18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702" y="0"/>
            <a:ext cx="86325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068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850" y="858864"/>
            <a:ext cx="7724299" cy="514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157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423372"/>
            <a:ext cx="7620000" cy="450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9265" name="Rectangle 1"/>
          <p:cNvSpPr>
            <a:spLocks noChangeArrowheads="1"/>
          </p:cNvSpPr>
          <p:nvPr/>
        </p:nvSpPr>
        <p:spPr bwMode="auto">
          <a:xfrm>
            <a:off x="0" y="223043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Филиал школы искусств № 1</a:t>
            </a:r>
            <a:endParaRPr kumimoji="0" lang="ru-RU" sz="1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1009" name="Рисунок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059832" y="889999"/>
            <a:ext cx="3168352" cy="192918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71011" name="Rectangle 3"/>
          <p:cNvSpPr>
            <a:spLocks noChangeArrowheads="1"/>
          </p:cNvSpPr>
          <p:nvPr/>
        </p:nvSpPr>
        <p:spPr bwMode="auto">
          <a:xfrm>
            <a:off x="395536" y="3068960"/>
            <a:ext cx="8605620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Школу искусств посещает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28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 от 6 до 15 лет.</a:t>
            </a:r>
            <a:r>
              <a:rPr kumimoji="0" lang="ru-RU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Работают 2 педагога.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Филиал детской школы искусств №1 реализует учебный процесс по 4-м дополнительным обще-развивающим  программам: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сольное и хоровое пение;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-инструментальное исполнительство (баян, синтезатор);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-коллективное 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музицирование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-подготовка детей к обучению (5-6 лет).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otum" pitchFamily="34" charset="-127"/>
                <a:cs typeface="Times New Roman" pitchFamily="18" charset="0"/>
              </a:rPr>
              <a:t>В школе 2 коллектива: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otum" pitchFamily="34" charset="-127"/>
                <a:cs typeface="Times New Roman" pitchFamily="18" charset="0"/>
              </a:rPr>
              <a:t>- хор «Радуга детства»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otum" pitchFamily="34" charset="-127"/>
                <a:cs typeface="Times New Roman" pitchFamily="18" charset="0"/>
              </a:rPr>
              <a:t>- ансамбль русских народных инструментов.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7904" y="3284983"/>
            <a:ext cx="5286412" cy="35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500055"/>
            <a:ext cx="5481646" cy="271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714356"/>
            <a:ext cx="328614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785794"/>
            <a:ext cx="492922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000108"/>
            <a:ext cx="6143636" cy="521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5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28"/>
            <a:ext cx="3857652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2033" name="Рисунок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95936" y="1138916"/>
            <a:ext cx="4619431" cy="330080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2035" name="Rectangle 3"/>
          <p:cNvSpPr>
            <a:spLocks noChangeArrowheads="1"/>
          </p:cNvSpPr>
          <p:nvPr/>
        </p:nvSpPr>
        <p:spPr bwMode="auto">
          <a:xfrm>
            <a:off x="467544" y="4439726"/>
            <a:ext cx="839736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Студеновском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 детском саду функционирует 2 смешанные группы.</a:t>
            </a:r>
            <a:endParaRPr kumimoji="0" lang="ru-RU" sz="20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В 2022 году  детский сад посещали 42 реб</a:t>
            </a:r>
            <a:r>
              <a:rPr lang="ru-RU" sz="2000" b="1" dirty="0" smtClean="0"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ёнка.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Студеновский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76655" y="1643050"/>
            <a:ext cx="3822192" cy="1357322"/>
          </a:xfrm>
        </p:spPr>
        <p:txBody>
          <a:bodyPr>
            <a:normAutofit fontScale="85000" lnSpcReduction="10000"/>
          </a:bodyPr>
          <a:lstStyle/>
          <a:p>
            <a:r>
              <a:rPr lang="ru-RU" i="1" dirty="0" smtClean="0"/>
              <a:t>Площадь </a:t>
            </a:r>
            <a:r>
              <a:rPr lang="ru-RU" i="1" dirty="0" err="1" smtClean="0"/>
              <a:t>Студеновкого</a:t>
            </a:r>
            <a:r>
              <a:rPr lang="ru-RU" i="1" dirty="0" smtClean="0"/>
              <a:t> сельсовета составляет </a:t>
            </a:r>
          </a:p>
          <a:p>
            <a:pPr algn="ctr"/>
            <a:r>
              <a:rPr lang="ru-RU" sz="3200" b="1" dirty="0" smtClean="0"/>
              <a:t>284 га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В составе </a:t>
            </a:r>
            <a:r>
              <a:rPr lang="ru-RU" dirty="0" err="1" smtClean="0">
                <a:solidFill>
                  <a:schemeClr val="tx1"/>
                </a:solidFill>
              </a:rPr>
              <a:t>Студеновского</a:t>
            </a:r>
            <a:r>
              <a:rPr lang="ru-RU" dirty="0" smtClean="0">
                <a:solidFill>
                  <a:schemeClr val="tx1"/>
                </a:solidFill>
              </a:rPr>
              <a:t> сельсовета </a:t>
            </a:r>
            <a:r>
              <a:rPr lang="ru-RU" b="1" dirty="0" smtClean="0">
                <a:solidFill>
                  <a:schemeClr val="tx1"/>
                </a:solidFill>
              </a:rPr>
              <a:t>6 населенных пунктов: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С.Студеное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С.Богословка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err="1" smtClean="0">
                <a:solidFill>
                  <a:schemeClr val="tx1"/>
                </a:solidFill>
              </a:rPr>
              <a:t>С.Шейнфельд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С.Луганск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С.Новокарасук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С.Демидовка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2852936"/>
            <a:ext cx="3880690" cy="29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375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188640"/>
            <a:ext cx="5668652" cy="646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071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54392"/>
            <a:ext cx="9144000" cy="5149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731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4125" y="0"/>
            <a:ext cx="38557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499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9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4255" y="0"/>
            <a:ext cx="54354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523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487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85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8986" y="0"/>
            <a:ext cx="57060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738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406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692696"/>
            <a:ext cx="6552728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518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9384" y="2420888"/>
            <a:ext cx="5544616" cy="3241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32" y="1360487"/>
            <a:ext cx="4896544" cy="3650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5169" name="Rectangle 1"/>
          <p:cNvSpPr>
            <a:spLocks noChangeArrowheads="1"/>
          </p:cNvSpPr>
          <p:nvPr/>
        </p:nvSpPr>
        <p:spPr bwMode="auto">
          <a:xfrm>
            <a:off x="0" y="151605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ЗДРАВООХРАНЕНИЕ</a:t>
            </a:r>
            <a:endParaRPr kumimoji="0" lang="ru-RU" sz="1800" b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00108"/>
            <a:ext cx="3714776" cy="4910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3929058" y="2165140"/>
            <a:ext cx="510743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За 2022 год пролечено: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в дневном стационаре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79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человек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на дому  </a:t>
            </a:r>
            <a:r>
              <a:rPr lang="ru-RU" sz="2000" b="1" i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человека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принято амбулаторно  2769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пациентов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госпитализировано в ЦРБ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39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человек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3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46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3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133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1"/>
          <p:cNvSpPr>
            <a:spLocks noChangeArrowheads="1"/>
          </p:cNvSpPr>
          <p:nvPr/>
        </p:nvSpPr>
        <p:spPr bwMode="auto">
          <a:xfrm>
            <a:off x="323528" y="1036767"/>
            <a:ext cx="8462174" cy="346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Сфера культуры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6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Студеновский</a:t>
            </a: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ДК                                               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   - Богословский сельский клуб                                                  - Луганский сельский клуб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600" i="1" dirty="0">
              <a:solidFill>
                <a:srgbClr val="000000"/>
              </a:solidFill>
              <a:latin typeface="Book Antiqua" pitchFamily="18" charset="0"/>
              <a:cs typeface="Times New Roman" pitchFamily="18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cs typeface="Times New Roman" pitchFamily="18" charset="0"/>
              </a:rPr>
              <a:t>Работает 21 клубное формирование.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600" i="1" dirty="0" smtClean="0">
                <a:solidFill>
                  <a:srgbClr val="000000"/>
                </a:solidFill>
                <a:latin typeface="Book Antiqua" pitchFamily="18" charset="0"/>
                <a:cs typeface="Times New Roman" pitchFamily="18" charset="0"/>
              </a:rPr>
              <a:t>Проведено 574 культурно-массовых мероприятий.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cs typeface="Times New Roman" pitchFamily="18" charset="0"/>
              </a:rPr>
              <a:t>13289 посетителей.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340768"/>
            <a:ext cx="7200800" cy="49851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63688" y="260648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Студеновский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ДК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093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9482" y="1177111"/>
            <a:ext cx="6005036" cy="450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547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1500187"/>
            <a:ext cx="51435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053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72347"/>
            <a:ext cx="9144000" cy="631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03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751" y="146063"/>
            <a:ext cx="8754498" cy="656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858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0582"/>
            <a:ext cx="9144000" cy="611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037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333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594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619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86699" y="859416"/>
            <a:ext cx="5207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Луганский сельский клуб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1564640"/>
            <a:ext cx="8449427" cy="474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051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2916" y="0"/>
            <a:ext cx="75781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641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61646"/>
            <a:ext cx="9144000" cy="513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325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61646"/>
            <a:ext cx="9144000" cy="513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37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8861" y="861646"/>
            <a:ext cx="6846277" cy="513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264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4354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7114" y="737190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Богословский сельский клуб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11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0183"/>
            <a:ext cx="9144000" cy="677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273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518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41" name="Рисунок 4" descr="https://aprlnr.su/uploads/posts/2020-04/1586931121_e90bd9e1-e948-41a4-91b1-5e2ef2a95875image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908343"/>
            <a:ext cx="2819400" cy="1876425"/>
          </a:xfrm>
          <a:prstGeom prst="rect">
            <a:avLst/>
          </a:prstGeom>
          <a:noFill/>
        </p:spPr>
      </p:pic>
      <p:sp>
        <p:nvSpPr>
          <p:cNvPr id="112643" name="Rectangle 3"/>
          <p:cNvSpPr>
            <a:spLocks noChangeArrowheads="1"/>
          </p:cNvSpPr>
          <p:nvPr/>
        </p:nvSpPr>
        <p:spPr bwMode="auto">
          <a:xfrm>
            <a:off x="1071538" y="2612405"/>
            <a:ext cx="7786742" cy="330859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ulim" pitchFamily="34" charset="-127"/>
                <a:ea typeface="Gulim" pitchFamily="34" charset="-127"/>
                <a:cs typeface="Times New Roman" pitchFamily="18" charset="0"/>
              </a:rPr>
              <a:t/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ulim" pitchFamily="34" charset="-127"/>
                <a:ea typeface="Gulim" pitchFamily="34" charset="-127"/>
                <a:cs typeface="Times New Roman" pitchFamily="18" charset="0"/>
              </a:rPr>
            </a:b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Контрольные показатели библиотек за 2022 год: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Студеновская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библиотека: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Читатели- 580, из них 173 детей;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посещения- 7760;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книговыдача - 10604.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Богословская библиотека: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читатели — 151, из них 37 детей 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посещения — 1583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книговыдача — 3032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908343"/>
            <a:ext cx="41707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На территории </a:t>
            </a:r>
            <a:r>
              <a:rPr lang="ru-RU" sz="2400" b="1" dirty="0" err="1" smtClean="0"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Студеновского</a:t>
            </a:r>
            <a:r>
              <a:rPr lang="ru-RU" sz="2400" b="1" dirty="0" smtClean="0"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 сельсовета работают 2 библиотеки в с.Студеное и  </a:t>
            </a:r>
            <a:r>
              <a:rPr lang="ru-RU" sz="2400" b="1" dirty="0" err="1" smtClean="0"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с.Богословка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010" y="288758"/>
            <a:ext cx="8373979" cy="628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255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484784"/>
            <a:ext cx="7620000" cy="5027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187624" y="827481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Библиотека в селе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Богословка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0648"/>
            <a:ext cx="8757384" cy="631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85720" y="1328720"/>
            <a:ext cx="32004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857620" y="836712"/>
            <a:ext cx="46748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Для занятий спортом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используется стадион, 2 хоккейные коробки в с.Студеное 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с.Богословка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спортивная площадка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3645024"/>
            <a:ext cx="55446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 раза в неделю работает специалист по делам молодёжи и спорта в школьном спортзале, для работающей молодёжи.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172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288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825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ChangeArrowheads="1"/>
          </p:cNvSpPr>
          <p:nvPr/>
        </p:nvSpPr>
        <p:spPr bwMode="auto">
          <a:xfrm>
            <a:off x="1262304" y="764704"/>
            <a:ext cx="657229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 военно-учётного</a:t>
            </a:r>
            <a:r>
              <a:rPr kumimoji="0" lang="ru-RU" sz="3600" b="1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стола</a:t>
            </a:r>
            <a:endParaRPr kumimoji="0" lang="ru-RU" sz="36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623708507"/>
              </p:ext>
            </p:extLst>
          </p:nvPr>
        </p:nvGraphicFramePr>
        <p:xfrm>
          <a:off x="1428728" y="1928802"/>
          <a:ext cx="6286544" cy="4143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4083" name="Rectangle 3"/>
          <p:cNvSpPr>
            <a:spLocks noChangeArrowheads="1"/>
          </p:cNvSpPr>
          <p:nvPr/>
        </p:nvSpPr>
        <p:spPr bwMode="auto">
          <a:xfrm>
            <a:off x="0" y="4171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7964909"/>
              </p:ext>
            </p:extLst>
          </p:nvPr>
        </p:nvGraphicFramePr>
        <p:xfrm>
          <a:off x="755576" y="806051"/>
          <a:ext cx="7952312" cy="5431335"/>
        </p:xfrm>
        <a:graphic>
          <a:graphicData uri="http://schemas.openxmlformats.org/drawingml/2006/table">
            <a:tbl>
              <a:tblPr firstRow="1" bandRow="1" bandCol="1">
                <a:tableStyleId>{AF606853-7671-496A-8E4F-DF71F8EC918B}</a:tableStyleId>
              </a:tblPr>
              <a:tblGrid>
                <a:gridCol w="4185037"/>
                <a:gridCol w="3767275"/>
              </a:tblGrid>
              <a:tr h="445169">
                <a:tc rowSpan="2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постоянного населения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01.01.2022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60303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1227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622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Избирательным правом обладают</a:t>
                      </a:r>
                      <a:r>
                        <a:rPr lang="ru-RU" sz="2000" b="1" i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Из них </a:t>
                      </a:r>
                    </a:p>
                    <a:p>
                      <a:pPr algn="ctr"/>
                      <a:r>
                        <a:rPr lang="ru-RU" sz="2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не проживают на территории МО</a:t>
                      </a:r>
                      <a:endParaRPr lang="ru-RU" sz="24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975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41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69592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Трудоспособное население</a:t>
                      </a:r>
                      <a:endParaRPr lang="ru-RU" sz="2400" b="1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720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4524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Умерло</a:t>
                      </a:r>
                      <a:endParaRPr lang="ru-RU" sz="2400" b="1" i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/>
                </a:tc>
              </a:tr>
              <a:tr h="10387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Родилось</a:t>
                      </a:r>
                      <a:endParaRPr lang="ru-RU" sz="2800" b="1" i="1" dirty="0" smtClean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  <a:p>
                      <a:pPr algn="ctr"/>
                      <a:endParaRPr lang="ru-RU" sz="3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5889" name="Рисунок 10" descr="https://nkovenera.ru/logo-color-bla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852356"/>
            <a:ext cx="3348037" cy="31195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3923928" y="1110726"/>
            <a:ext cx="5112568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территории администрации </a:t>
            </a:r>
            <a:r>
              <a:rPr kumimoji="0" lang="ru-RU" sz="1800" b="1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Студеновского</a:t>
            </a: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сельсовета проживает 329 пенсионера, из них:</a:t>
            </a:r>
            <a:endParaRPr kumimoji="0" lang="ru-RU" sz="9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Ветераны РФ -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44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чел.,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Ветераны НСО - 112 чел.,</a:t>
            </a:r>
            <a:endParaRPr kumimoji="0" lang="ru-RU" sz="9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Труженики тыла – 2 чел.,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ВОВ - 3 чел.,                             </a:t>
            </a:r>
            <a:endParaRPr kumimoji="0" lang="ru-RU" sz="9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Инвалиды - 52 чел.,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Одиноко проживающие - 71 чел.,</a:t>
            </a:r>
            <a:endParaRPr kumimoji="0" lang="ru-RU" sz="9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надомном обслуживании - 19 чел.</a:t>
            </a:r>
            <a:endParaRPr kumimoji="0" lang="ru-RU" sz="18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971907"/>
            <a:ext cx="8286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Работает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ветеранская организация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Студеновского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сельсовета, актив организации состоит из 10 человек, они отвечают за: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-военно-патриотическое воспитание молодёжи;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-краеведение;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-волонтёрское движение;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-спортивная деятельность;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-служба быта и ведение документации.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010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295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41" name="Рисунок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296519">
            <a:off x="5034832" y="756350"/>
            <a:ext cx="3535422" cy="27883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63843" name="Rectangle 3"/>
          <p:cNvSpPr>
            <a:spLocks noChangeArrowheads="1"/>
          </p:cNvSpPr>
          <p:nvPr/>
        </p:nvSpPr>
        <p:spPr bwMode="auto">
          <a:xfrm>
            <a:off x="261044" y="3284984"/>
            <a:ext cx="821537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Социальная защита и социальное обслуживание 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kumimoji="0" lang="ru-RU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Студеновского</a:t>
            </a: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сельсовета работает                                                                       1 специалист по социальной работе и 2 социальных работника.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специалистов по социальной работе - оказывать всестороннюю помощь людям, взаимодействовать преимущественно с незащищенными категориями граждан.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На территории МО проживает 33 многодетных и 70 малообеспеченных семей, в которых проживает 248 детей.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 descr="логотип Мои Документ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224" y="665776"/>
            <a:ext cx="1874750" cy="1191578"/>
          </a:xfrm>
          <a:prstGeom prst="rect">
            <a:avLst/>
          </a:prstGeom>
          <a:noFill/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183405924"/>
              </p:ext>
            </p:extLst>
          </p:nvPr>
        </p:nvGraphicFramePr>
        <p:xfrm>
          <a:off x="1619672" y="2924944"/>
          <a:ext cx="5486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6924" y="1700808"/>
            <a:ext cx="7786742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Специалист МФЦ принимает граждан 3 раза в неделю  с 9.00 до 12.00</a:t>
            </a:r>
            <a:endParaRPr kumimoji="0" lang="ru-RU" sz="28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Gulim" pitchFamily="34" charset="-127"/>
                <a:cs typeface="Times New Roman" panose="02020603050405020304" pitchFamily="18" charset="0"/>
              </a:rPr>
              <a:t>приём документов по услугам:</a:t>
            </a:r>
            <a:endParaRPr kumimoji="0" lang="ru-RU" sz="28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БЛАГОУСТРОЙСТВО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Обустройство входной зоны здания сельсовета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2272385"/>
            <a:ext cx="4038600" cy="302895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3466" y="2060848"/>
            <a:ext cx="2592287" cy="3456383"/>
          </a:xfrm>
        </p:spPr>
      </p:pic>
    </p:spTree>
    <p:extLst>
      <p:ext uri="{BB962C8B-B14F-4D97-AF65-F5344CB8AC3E}">
        <p14:creationId xmlns:p14="http://schemas.microsoft.com/office/powerpoint/2010/main" xmlns="" val="269102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318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3196" y="777261"/>
            <a:ext cx="3977607" cy="530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134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8222" y="1052736"/>
            <a:ext cx="514350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884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552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Rectangle 1"/>
          <p:cNvSpPr>
            <a:spLocks noChangeArrowheads="1"/>
          </p:cNvSpPr>
          <p:nvPr/>
        </p:nvSpPr>
        <p:spPr bwMode="auto">
          <a:xfrm>
            <a:off x="214282" y="2721255"/>
            <a:ext cx="8072494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Студеновского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сельсовета свою деятельность осуществляют следующие предприятия и учреждения: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предприятия торговли, 1 филиал Сбербанка (с.Студеное),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почтовое отделение (</a:t>
            </a:r>
            <a:r>
              <a:rPr kumimoji="0" lang="ru-RU" sz="20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с.Студеное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пограничная застава,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подстанция ЗАО РЭС, АО «</a:t>
            </a:r>
            <a:r>
              <a:rPr kumimoji="0" lang="ru-RU" sz="20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Студеновское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», МБОУ </a:t>
            </a:r>
            <a:r>
              <a:rPr kumimoji="0" lang="ru-RU" sz="20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Студеновская</a:t>
            </a:r>
            <a:r>
              <a:rPr kumimoji="0" lang="ru-RU" sz="2000" b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СОШ, филиал детской школы искусств, -детский сад, 1 амбулатория, 1 ФАП,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крестьянско-фермерских хозяйств,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504 личных подсобных хозяйств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img2.freepng.ru/20180629/yqa/kisspng-shopping-cart-flat-design-clip-art-winter-hat-5b35f45439d353.414005171530262612236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857232"/>
            <a:ext cx="1828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56orb.ru/attachments/0e78ee3ae5751dd0c785dabb7c6bb5a9fb217e56/store/fill/1200/630/9ffeeb20e17cc58bcc184d0a6f1f39b741cbe06c6bdc6127f68c38655d17/9ffeeb20e17cc58bcc184d0a6f1f39b741cbe06c6bdc6127f68c38655d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928670"/>
            <a:ext cx="168592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yt3.ggpht.com/ytc/AAUvwnjBk0x0LvxTiMWggeWKFIOV6nK7_qiUyqmIVbYTZw=s900-c-k-c0x00ffffff-no-rj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857232"/>
            <a:ext cx="1790699" cy="15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avatars.mds.yandex.net/get-dialogs/1017510/7d7667d6e7a15c012a68/ori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857232"/>
            <a:ext cx="171451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234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363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21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4125" y="0"/>
            <a:ext cx="38557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433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475054"/>
            <a:ext cx="4050000" cy="540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476672"/>
            <a:ext cx="405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016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744452"/>
            <a:ext cx="4050000" cy="540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732750"/>
            <a:ext cx="405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636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692696"/>
            <a:ext cx="4050000" cy="540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692696"/>
            <a:ext cx="405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714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538844"/>
            <a:ext cx="4050000" cy="540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548680"/>
            <a:ext cx="405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495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28" y="404664"/>
            <a:ext cx="4050000" cy="540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404664"/>
            <a:ext cx="405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129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618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nwawjc.org/wp-content/uploads/2019/11/pekerjakera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42948">
            <a:off x="61586" y="1193210"/>
            <a:ext cx="5715000" cy="194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1643042" y="-370485"/>
            <a:ext cx="614366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Трудоспособное население</a:t>
            </a:r>
            <a:endParaRPr kumimoji="0" lang="ru-RU" sz="3600" b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142844" y="3000372"/>
            <a:ext cx="857256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kumimoji="0" lang="ru-RU" sz="1800" b="1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Студеновского</a:t>
            </a: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сельсовета трудоспособное население  составляет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человек, </a:t>
            </a: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них работают на территории сельсовета 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216</a:t>
            </a: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чел.</a:t>
            </a:r>
            <a:endParaRPr kumimoji="0" lang="ru-RU" sz="18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1042942" y="3677480"/>
            <a:ext cx="695627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Сельское хозяйство                                             81 чел.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Бюджетная сфера                                                 103 чел.</a:t>
            </a:r>
            <a:endParaRPr lang="ru-RU" sz="2000" b="1" dirty="0" smtClean="0"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Частное предпринимательство и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Крестьянско-фермерское хозяйство                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40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чел.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За пределами </a:t>
            </a:r>
            <a:r>
              <a:rPr kumimoji="0" lang="ru-RU" sz="2000" b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МО                                              </a:t>
            </a:r>
            <a:r>
              <a:rPr kumimoji="0" lang="ru-RU" sz="2000" b="1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  </a:t>
            </a:r>
            <a:r>
              <a:rPr kumimoji="0" lang="ru-RU" sz="2000" b="1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112</a:t>
            </a:r>
            <a:r>
              <a:rPr kumimoji="0" lang="ru-RU" sz="2000" b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чел.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ЦЗН Карасукского района                                  14 чел.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Не работают                                                           370 чел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203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709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332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09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440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61646"/>
            <a:ext cx="9144000" cy="513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507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61646"/>
            <a:ext cx="9144000" cy="513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920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02173" y="757133"/>
            <a:ext cx="49400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бюджета поселения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571472" y="1726811"/>
            <a:ext cx="2500330" cy="250033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 налоговых поступлений планировался в сумме      </a:t>
            </a:r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1714400,00 рублей</a:t>
            </a:r>
            <a:endParaRPr lang="ru-RU" b="1" i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361876" y="2492896"/>
            <a:ext cx="2571768" cy="242889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Выполнили 1716353,70</a:t>
            </a:r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рублей,                          в процентном соотношении </a:t>
            </a:r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 100,11%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6429388" y="3429000"/>
            <a:ext cx="2428892" cy="250033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2022 году заключено 47 контрактов, на общую сумму 857874,46</a:t>
            </a:r>
            <a:r>
              <a:rPr lang="ru-RU" b="1" i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рублей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764704"/>
            <a:ext cx="648072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ПОЖАРНАЯ БЕЗОПАСНОСТЬ</a:t>
            </a:r>
          </a:p>
          <a:p>
            <a:pPr algn="ctr"/>
            <a:r>
              <a:rPr lang="ru-RU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Проинструктировано о соблюдении мер пожарной безопасности 1121 человек.</a:t>
            </a:r>
          </a:p>
          <a:p>
            <a:pPr algn="ctr"/>
            <a:r>
              <a:rPr lang="ru-RU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Размещено 19 статей по противопожарной тематике на официальном сайте.</a:t>
            </a:r>
          </a:p>
          <a:p>
            <a:pPr algn="ctr"/>
            <a:r>
              <a:rPr lang="ru-RU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Работала одна добровольная пожарная дружина.</a:t>
            </a:r>
          </a:p>
          <a:p>
            <a:pPr algn="ctr"/>
            <a:r>
              <a:rPr lang="ru-RU" sz="28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Во всех населенных пунктах создана противопожарная полоса.</a:t>
            </a:r>
            <a:endParaRPr lang="ru-RU" sz="28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234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22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19257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сфера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7134" y="1628800"/>
            <a:ext cx="2680550" cy="30987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868333" y="1785927"/>
            <a:ext cx="3818467" cy="2857520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1 школа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1 детский сад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1 амбулатория </a:t>
            </a:r>
          </a:p>
          <a:p>
            <a:r>
              <a:rPr lang="ru-RU" sz="2000" b="1" dirty="0"/>
              <a:t>1</a:t>
            </a:r>
            <a:r>
              <a:rPr lang="ru-RU" sz="2000" b="1" dirty="0" smtClean="0">
                <a:solidFill>
                  <a:schemeClr val="tx1"/>
                </a:solidFill>
              </a:rPr>
              <a:t> ФАП</a:t>
            </a:r>
          </a:p>
          <a:p>
            <a:r>
              <a:rPr lang="ru-RU" sz="2000" b="1" dirty="0" smtClean="0"/>
              <a:t>1 ДК</a:t>
            </a:r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2 сельских клуба 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1 детская школа искусств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2 библиотеки </a:t>
            </a:r>
          </a:p>
          <a:p>
            <a:endParaRPr lang="ru-RU" sz="20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03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20600" y="1610227"/>
            <a:ext cx="369691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5349" name="Rectangle 5"/>
          <p:cNvSpPr>
            <a:spLocks noChangeArrowheads="1"/>
          </p:cNvSpPr>
          <p:nvPr/>
        </p:nvSpPr>
        <p:spPr bwMode="auto">
          <a:xfrm>
            <a:off x="714348" y="945948"/>
            <a:ext cx="75724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2022 году ликвидировано 16 степных пожаров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53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893471" y="1714488"/>
            <a:ext cx="364333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0042" y="1169368"/>
            <a:ext cx="4266474" cy="56886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67744" y="332656"/>
            <a:ext cx="5143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пожара в населённых пунктах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412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998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4125" y="0"/>
            <a:ext cx="385574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0"/>
            <a:ext cx="50405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246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4126" y="0"/>
            <a:ext cx="38557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5158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111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949" y="1196752"/>
            <a:ext cx="90011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Arial Black" pitchFamily="34" charset="0"/>
                <a:ea typeface="BatangChe" pitchFamily="49" charset="-127"/>
              </a:rPr>
              <a:t>Выявлено 24 заброшенных полуразрушенных домов (зданий) </a:t>
            </a:r>
          </a:p>
          <a:p>
            <a:pPr algn="ctr"/>
            <a:r>
              <a:rPr lang="ru-RU" sz="2000" b="1" i="1" dirty="0" smtClean="0">
                <a:latin typeface="Arial Black" pitchFamily="34" charset="0"/>
                <a:ea typeface="BatangChe" pitchFamily="49" charset="-127"/>
              </a:rPr>
              <a:t>и  97 пустых домов:  </a:t>
            </a:r>
          </a:p>
          <a:p>
            <a:pPr algn="ctr"/>
            <a:endParaRPr lang="ru-RU" b="1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ru-RU" b="1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ru-RU" sz="2000" b="1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Богословка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42 дома (заброшенных и разрушенных - 7, пустых – 35), </a:t>
            </a:r>
          </a:p>
          <a:p>
            <a:endParaRPr lang="ru-RU" b="1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с.Студеное – 54 дома (заброшенных и разрушенных - 17, пустых – 37), </a:t>
            </a:r>
          </a:p>
          <a:p>
            <a:endParaRPr lang="ru-RU" b="1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000" b="1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с.Шейнфель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д– 7 пустых домов, с.Луганск – 10 пустых, с.Демидовка – 3, </a:t>
            </a:r>
          </a:p>
          <a:p>
            <a:endParaRPr lang="ru-RU" b="1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с.Новокарасук – 5 домов. </a:t>
            </a:r>
            <a:endParaRPr lang="ru-RU" sz="2000" b="1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3970" y="1844824"/>
            <a:ext cx="90011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2022 году было проведено 2 заседания административной комиссии.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Вынесено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постановлений по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ст.8.22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виде предупреждения,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постановление по ст. 4.5 в виде предупреждения,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постановление по ст. 4.5 в виде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штрафа (500 рублей).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906059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BatangChe" pitchFamily="49" charset="-127"/>
                <a:ea typeface="BatangChe" pitchFamily="49" charset="-127"/>
              </a:rPr>
              <a:t>         </a:t>
            </a:r>
            <a:r>
              <a:rPr lang="ru-RU" sz="3600" b="1" dirty="0" smtClean="0">
                <a:latin typeface="Times New Roman" panose="02020603050405020304" pitchFamily="18" charset="0"/>
                <a:ea typeface="BatangChe" pitchFamily="49" charset="-127"/>
                <a:cs typeface="Times New Roman" panose="02020603050405020304" pitchFamily="18" charset="0"/>
              </a:rPr>
              <a:t>Административная комиссия</a:t>
            </a:r>
            <a:endParaRPr lang="ru-RU" sz="3600" dirty="0">
              <a:latin typeface="Times New Roman" panose="02020603050405020304" pitchFamily="18" charset="0"/>
              <a:ea typeface="BatangChe" pitchFamily="49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88224" y="476672"/>
            <a:ext cx="219861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1" dirty="0" smtClean="0">
              <a:cs typeface="Aharoni" pitchFamily="2" charset="-79"/>
            </a:endParaRPr>
          </a:p>
          <a:p>
            <a:endParaRPr lang="ru-RU" sz="2800" b="1" i="1" dirty="0">
              <a:cs typeface="Aharoni" pitchFamily="2" charset="-79"/>
            </a:endParaRPr>
          </a:p>
          <a:p>
            <a:endParaRPr lang="ru-RU" sz="2800" b="1" i="1" dirty="0" smtClean="0">
              <a:cs typeface="Aharoni" pitchFamily="2" charset="-79"/>
            </a:endParaRPr>
          </a:p>
          <a:p>
            <a:r>
              <a:rPr lang="ru-RU" sz="2800" b="1" i="1" dirty="0" smtClean="0">
                <a:cs typeface="Aharoni" pitchFamily="2" charset="-79"/>
              </a:rPr>
              <a:t>Ненадлежащее содержание животных</a:t>
            </a:r>
            <a:endParaRPr lang="ru-RU" sz="2800" b="1" i="1" dirty="0">
              <a:cs typeface="Aharoni" pitchFamily="2" charset="-79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349769"/>
            <a:ext cx="5544616" cy="4158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5320</TotalTime>
  <Words>1183</Words>
  <Application>Microsoft Office PowerPoint</Application>
  <PresentationFormat>Экран (4:3)</PresentationFormat>
  <Paragraphs>253</Paragraphs>
  <Slides>109</Slides>
  <Notes>30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109</vt:i4>
      </vt:variant>
    </vt:vector>
  </HeadingPairs>
  <TitlesOfParts>
    <vt:vector size="110" baseType="lpstr">
      <vt:lpstr>Тема Office</vt:lpstr>
      <vt:lpstr> Отчет Главы                   Студеновского сельсовета Карасукского района Новосибирской области                        об итогах работы за 2022 год и планах на 2023 год</vt:lpstr>
      <vt:lpstr> Студеновский сельсовет</vt:lpstr>
      <vt:lpstr>Слайд 3</vt:lpstr>
      <vt:lpstr>Слайд 4</vt:lpstr>
      <vt:lpstr>Слайд 5</vt:lpstr>
      <vt:lpstr>Слайд 6</vt:lpstr>
      <vt:lpstr>Слайд 7</vt:lpstr>
      <vt:lpstr>Слайд 8</vt:lpstr>
      <vt:lpstr>     Социальная сфера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БЛАГОУСТРОЙСТВО Обустройство входной зоны здания сельсовета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Благоустройство и санитарное содержание территории Ивановского сельского поселения в 2018 году</dc:title>
  <dc:creator>Ивановка</dc:creator>
  <cp:lastModifiedBy>студеное_випнет</cp:lastModifiedBy>
  <cp:revision>385</cp:revision>
  <dcterms:created xsi:type="dcterms:W3CDTF">2019-02-05T10:07:30Z</dcterms:created>
  <dcterms:modified xsi:type="dcterms:W3CDTF">2023-02-16T03:51:45Z</dcterms:modified>
</cp:coreProperties>
</file>