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94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slides/slide120.xml" ContentType="application/vnd.openxmlformats-officedocument.presentationml.slide+xml"/>
  <Override PartName="/ppt/slides/slide131.xml" ContentType="application/vnd.openxmlformats-officedocument.presentationml.slide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slides/slide129.xml" ContentType="application/vnd.openxmlformats-officedocument.presentationml.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slides/slide99.xml" ContentType="application/vnd.openxmlformats-officedocument.presentationml.slide+xml"/>
  <Override PartName="/ppt/slides/slide118.xml" ContentType="application/vnd.openxmlformats-officedocument.presentationml.slide+xml"/>
  <Override PartName="/ppt/notesSlides/notesSlide7.xml" ContentType="application/vnd.openxmlformats-officedocument.presentationml.notesSlid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07.xml" ContentType="application/vnd.openxmlformats-officedocument.presentationml.slide+xml"/>
  <Override PartName="/ppt/slides/slide125.xml" ContentType="application/vnd.openxmlformats-officedocument.presentationml.slide+xml"/>
  <Override PartName="/ppt/viewProps.xml" ContentType="application/vnd.openxmlformats-officedocument.presentationml.viewProps+xml"/>
  <Override PartName="/ppt/diagrams/colors4.xml" ContentType="application/vnd.openxmlformats-officedocument.drawingml.diagramColor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s/slide132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3.xml" ContentType="application/vnd.openxmlformats-officedocument.presentationml.notesSlide+xml"/>
  <Default Extension="png" ContentType="image/png"/>
  <Override PartName="/ppt/diagrams/drawing3.xml" ContentType="application/vnd.ms-office.drawingml.diagramDrawing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slides/slide119.xml" ContentType="application/vnd.openxmlformats-officedocument.presentationml.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Default Extension="gif" ContentType="image/gif"/>
  <Override PartName="/ppt/diagrams/layout2.xml" ContentType="application/vnd.openxmlformats-officedocument.drawingml.diagramLayout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slides/slide89.xml" ContentType="application/vnd.openxmlformats-officedocument.presentationml.slide+xml"/>
  <Override PartName="/ppt/slides/slide108.xml" ContentType="application/vnd.openxmlformats-officedocument.presentationml.slide+xml"/>
  <Override PartName="/ppt/slides/slide126.xml" ContentType="application/vnd.openxmlformats-officedocument.presentationml.slide+xml"/>
  <Override PartName="/ppt/diagrams/data3.xml" ContentType="application/vnd.openxmlformats-officedocument.drawingml.diagramData+xml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slides/slide96.xml" ContentType="application/vnd.openxmlformats-officedocument.presentationml.slide+xml"/>
  <Override PartName="/ppt/slides/slide115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diagrams/drawing4.xml" ContentType="application/vnd.ms-office.drawingml.diagramDrawing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s/slide122.xml" ContentType="application/vnd.openxmlformats-officedocument.presentationml.slide+xml"/>
  <Override PartName="/ppt/slides/slide133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127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slides/slide123.xml" ContentType="application/vnd.openxmlformats-officedocument.presentationml.slide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s/slide130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diagrams/drawing1.xml" ContentType="application/vnd.ms-office.drawingml.diagramDrawing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diagrams/quickStyle1.xml" ContentType="application/vnd.openxmlformats-officedocument.drawingml.diagramStyl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slides/slide20.xml" ContentType="application/vnd.openxmlformats-officedocument.presentationml.slide+xml"/>
  <Override PartName="/ppt/notesSlides/notesSlide22.xml" ContentType="application/vnd.openxmlformats-officedocument.presentationml.notesSlide+xml"/>
  <Override PartName="/ppt/diagrams/layout4.xml" ContentType="application/vnd.openxmlformats-officedocument.drawingml.diagramLayout+xml"/>
  <Override PartName="/ppt/notesSlides/notesSlide11.xml" ContentType="application/vnd.openxmlformats-officedocument.presentationml.notesSlide+xml"/>
  <Override PartName="/ppt/slides/slide98.xml" ContentType="application/vnd.openxmlformats-officedocument.presentationml.slide+xml"/>
  <Override PartName="/ppt/slides/slide117.xml" ContentType="application/vnd.openxmlformats-officedocument.presentationml.slide+xml"/>
  <Override PartName="/ppt/slides/slide128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slides/slide106.xml" ContentType="application/vnd.openxmlformats-officedocument.presentationml.slide+xml"/>
  <Override PartName="/ppt/slides/slide124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s/slide113.xml" ContentType="application/vnd.openxmlformats-officedocument.presentationml.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s/slide3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8" r:id="rId1"/>
  </p:sldMasterIdLst>
  <p:notesMasterIdLst>
    <p:notesMasterId r:id="rId135"/>
  </p:notesMasterIdLst>
  <p:sldIdLst>
    <p:sldId id="256" r:id="rId2"/>
    <p:sldId id="425" r:id="rId3"/>
    <p:sldId id="695" r:id="rId4"/>
    <p:sldId id="699" r:id="rId5"/>
    <p:sldId id="700" r:id="rId6"/>
    <p:sldId id="701" r:id="rId7"/>
    <p:sldId id="702" r:id="rId8"/>
    <p:sldId id="703" r:id="rId9"/>
    <p:sldId id="691" r:id="rId10"/>
    <p:sldId id="692" r:id="rId11"/>
    <p:sldId id="693" r:id="rId12"/>
    <p:sldId id="694" r:id="rId13"/>
    <p:sldId id="444" r:id="rId14"/>
    <p:sldId id="686" r:id="rId15"/>
    <p:sldId id="545" r:id="rId16"/>
    <p:sldId id="687" r:id="rId17"/>
    <p:sldId id="689" r:id="rId18"/>
    <p:sldId id="688" r:id="rId19"/>
    <p:sldId id="690" r:id="rId20"/>
    <p:sldId id="471" r:id="rId21"/>
    <p:sldId id="445" r:id="rId22"/>
    <p:sldId id="491" r:id="rId23"/>
    <p:sldId id="472" r:id="rId24"/>
    <p:sldId id="446" r:id="rId25"/>
    <p:sldId id="546" r:id="rId26"/>
    <p:sldId id="547" r:id="rId27"/>
    <p:sldId id="548" r:id="rId28"/>
    <p:sldId id="480" r:id="rId29"/>
    <p:sldId id="696" r:id="rId30"/>
    <p:sldId id="697" r:id="rId31"/>
    <p:sldId id="484" r:id="rId32"/>
    <p:sldId id="482" r:id="rId33"/>
    <p:sldId id="552" r:id="rId34"/>
    <p:sldId id="646" r:id="rId35"/>
    <p:sldId id="647" r:id="rId36"/>
    <p:sldId id="648" r:id="rId37"/>
    <p:sldId id="641" r:id="rId38"/>
    <p:sldId id="639" r:id="rId39"/>
    <p:sldId id="638" r:id="rId40"/>
    <p:sldId id="644" r:id="rId41"/>
    <p:sldId id="649" r:id="rId42"/>
    <p:sldId id="553" r:id="rId43"/>
    <p:sldId id="698" r:id="rId44"/>
    <p:sldId id="658" r:id="rId45"/>
    <p:sldId id="655" r:id="rId46"/>
    <p:sldId id="654" r:id="rId47"/>
    <p:sldId id="662" r:id="rId48"/>
    <p:sldId id="579" r:id="rId49"/>
    <p:sldId id="580" r:id="rId50"/>
    <p:sldId id="578" r:id="rId51"/>
    <p:sldId id="577" r:id="rId52"/>
    <p:sldId id="495" r:id="rId53"/>
    <p:sldId id="645" r:id="rId54"/>
    <p:sldId id="650" r:id="rId55"/>
    <p:sldId id="497" r:id="rId56"/>
    <p:sldId id="496" r:id="rId57"/>
    <p:sldId id="535" r:id="rId58"/>
    <p:sldId id="554" r:id="rId59"/>
    <p:sldId id="652" r:id="rId60"/>
    <p:sldId id="534" r:id="rId61"/>
    <p:sldId id="498" r:id="rId62"/>
    <p:sldId id="666" r:id="rId63"/>
    <p:sldId id="665" r:id="rId64"/>
    <p:sldId id="664" r:id="rId65"/>
    <p:sldId id="676" r:id="rId66"/>
    <p:sldId id="556" r:id="rId67"/>
    <p:sldId id="557" r:id="rId68"/>
    <p:sldId id="669" r:id="rId69"/>
    <p:sldId id="502" r:id="rId70"/>
    <p:sldId id="503" r:id="rId71"/>
    <p:sldId id="559" r:id="rId72"/>
    <p:sldId id="704" r:id="rId73"/>
    <p:sldId id="705" r:id="rId74"/>
    <p:sldId id="562" r:id="rId75"/>
    <p:sldId id="561" r:id="rId76"/>
    <p:sldId id="563" r:id="rId77"/>
    <p:sldId id="706" r:id="rId78"/>
    <p:sldId id="595" r:id="rId79"/>
    <p:sldId id="596" r:id="rId80"/>
    <p:sldId id="681" r:id="rId81"/>
    <p:sldId id="680" r:id="rId82"/>
    <p:sldId id="679" r:id="rId83"/>
    <p:sldId id="574" r:id="rId84"/>
    <p:sldId id="573" r:id="rId85"/>
    <p:sldId id="572" r:id="rId86"/>
    <p:sldId id="571" r:id="rId87"/>
    <p:sldId id="602" r:id="rId88"/>
    <p:sldId id="604" r:id="rId89"/>
    <p:sldId id="505" r:id="rId90"/>
    <p:sldId id="607" r:id="rId91"/>
    <p:sldId id="606" r:id="rId92"/>
    <p:sldId id="618" r:id="rId93"/>
    <p:sldId id="619" r:id="rId94"/>
    <p:sldId id="511" r:id="rId95"/>
    <p:sldId id="440" r:id="rId96"/>
    <p:sldId id="459" r:id="rId97"/>
    <p:sldId id="463" r:id="rId98"/>
    <p:sldId id="464" r:id="rId99"/>
    <p:sldId id="465" r:id="rId100"/>
    <p:sldId id="608" r:id="rId101"/>
    <p:sldId id="609" r:id="rId102"/>
    <p:sldId id="614" r:id="rId103"/>
    <p:sldId id="613" r:id="rId104"/>
    <p:sldId id="611" r:id="rId105"/>
    <p:sldId id="610" r:id="rId106"/>
    <p:sldId id="616" r:id="rId107"/>
    <p:sldId id="615" r:id="rId108"/>
    <p:sldId id="513" r:id="rId109"/>
    <p:sldId id="514" r:id="rId110"/>
    <p:sldId id="536" r:id="rId111"/>
    <p:sldId id="622" r:id="rId112"/>
    <p:sldId id="621" r:id="rId113"/>
    <p:sldId id="447" r:id="rId114"/>
    <p:sldId id="624" r:id="rId115"/>
    <p:sldId id="623" r:id="rId116"/>
    <p:sldId id="684" r:id="rId117"/>
    <p:sldId id="683" r:id="rId118"/>
    <p:sldId id="682" r:id="rId119"/>
    <p:sldId id="451" r:id="rId120"/>
    <p:sldId id="628" r:id="rId121"/>
    <p:sldId id="627" r:id="rId122"/>
    <p:sldId id="626" r:id="rId123"/>
    <p:sldId id="630" r:id="rId124"/>
    <p:sldId id="518" r:id="rId125"/>
    <p:sldId id="519" r:id="rId126"/>
    <p:sldId id="633" r:id="rId127"/>
    <p:sldId id="632" r:id="rId128"/>
    <p:sldId id="520" r:id="rId129"/>
    <p:sldId id="634" r:id="rId130"/>
    <p:sldId id="636" r:id="rId131"/>
    <p:sldId id="637" r:id="rId132"/>
    <p:sldId id="522" r:id="rId133"/>
    <p:sldId id="413" r:id="rId1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EB344D84-9AFB-497E-A393-DC336BA19D2E}" styleName="Средний стиль 3 -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25E5076-3810-47DD-B79F-674D7AD40C01}" styleName="Темный стиль 1 - акцент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AF606853-7671-496A-8E4F-DF71F8EC918B}" styleName="Темный стиль 1 - акцент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306" autoAdjust="0"/>
    <p:restoredTop sz="91223" autoAdjust="0"/>
  </p:normalViewPr>
  <p:slideViewPr>
    <p:cSldViewPr>
      <p:cViewPr varScale="1">
        <p:scale>
          <a:sx n="99" d="100"/>
          <a:sy n="99" d="100"/>
        </p:scale>
        <p:origin x="-33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theme" Target="theme/theme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13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slide" Target="slides/slide129.xml"/><Relationship Id="rId13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presProps" Target="presProp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C0C0242-623B-4F59-8FF3-F73797C22263}" type="doc">
      <dgm:prSet loTypeId="urn:microsoft.com/office/officeart/2005/8/layout/hList3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28EE26E7-91FE-4C05-AB32-81D36DBF0D01}">
      <dgm:prSet phldrT="[Текст]" custT="1"/>
      <dgm:spPr/>
      <dgm:t>
        <a:bodyPr/>
        <a:lstStyle/>
        <a:p>
          <a:pPr algn="ctr"/>
          <a:r>
            <a:rPr lang="ru-RU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256 </a:t>
          </a:r>
          <a:r>
            <a: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граждан</a:t>
          </a:r>
        </a:p>
        <a:p>
          <a:pPr algn="ctr"/>
          <a:r>
            <a: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состоят на воинском учете</a:t>
          </a:r>
        </a:p>
      </dgm:t>
    </dgm:pt>
    <dgm:pt modelId="{11558A4F-E7D1-4F8B-9389-6ED5E73684F4}" type="parTrans" cxnId="{68934145-9FEF-4920-B49D-A1FE9F1C1DE4}">
      <dgm:prSet/>
      <dgm:spPr/>
      <dgm:t>
        <a:bodyPr/>
        <a:lstStyle/>
        <a:p>
          <a:endParaRPr lang="ru-RU"/>
        </a:p>
      </dgm:t>
    </dgm:pt>
    <dgm:pt modelId="{E31F70F8-BCFD-4976-84B5-476A3126E0EA}" type="sibTrans" cxnId="{68934145-9FEF-4920-B49D-A1FE9F1C1DE4}">
      <dgm:prSet/>
      <dgm:spPr/>
      <dgm:t>
        <a:bodyPr/>
        <a:lstStyle/>
        <a:p>
          <a:endParaRPr lang="ru-RU"/>
        </a:p>
      </dgm:t>
    </dgm:pt>
    <dgm:pt modelId="{DCFF08F7-905D-4839-9A09-86DDD65EECD1}">
      <dgm:prSet phldrT="[Текст]" custT="1"/>
      <dgm:spPr/>
      <dgm:t>
        <a:bodyPr/>
        <a:lstStyle/>
        <a:p>
          <a:r>
            <a:rPr lang="ru-RU" sz="2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21</a:t>
          </a:r>
          <a:endParaRPr lang="ru-RU" sz="28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r>
            <a: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подлежат призыву</a:t>
          </a:r>
        </a:p>
      </dgm:t>
    </dgm:pt>
    <dgm:pt modelId="{40A22505-4E18-463D-8731-2A9D6C6D5F4B}" type="parTrans" cxnId="{0ED3A9F1-0537-4675-8461-A7A2BF6B1F27}">
      <dgm:prSet/>
      <dgm:spPr/>
      <dgm:t>
        <a:bodyPr/>
        <a:lstStyle/>
        <a:p>
          <a:endParaRPr lang="ru-RU"/>
        </a:p>
      </dgm:t>
    </dgm:pt>
    <dgm:pt modelId="{B3770383-06D5-4AE8-B7B6-622954B5F9DE}" type="sibTrans" cxnId="{0ED3A9F1-0537-4675-8461-A7A2BF6B1F27}">
      <dgm:prSet/>
      <dgm:spPr/>
      <dgm:t>
        <a:bodyPr/>
        <a:lstStyle/>
        <a:p>
          <a:endParaRPr lang="ru-RU"/>
        </a:p>
      </dgm:t>
    </dgm:pt>
    <dgm:pt modelId="{77C05DA7-726D-4339-B028-79A9A56FE1F4}">
      <dgm:prSet custT="1"/>
      <dgm:spPr/>
      <dgm:t>
        <a:bodyPr/>
        <a:lstStyle/>
        <a:p>
          <a:r>
            <a:rPr lang="ru-RU" sz="2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8 </a:t>
          </a:r>
          <a:endParaRPr lang="ru-RU" sz="28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r>
            <a: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подлежат постановке на первоначальный воинский учет</a:t>
          </a:r>
        </a:p>
      </dgm:t>
    </dgm:pt>
    <dgm:pt modelId="{1CB1F052-98B5-4F01-85F5-4B5C843C8D82}" type="parTrans" cxnId="{970F24AE-7EEB-498A-AC15-BDD44B3E8BFB}">
      <dgm:prSet/>
      <dgm:spPr/>
      <dgm:t>
        <a:bodyPr/>
        <a:lstStyle/>
        <a:p>
          <a:endParaRPr lang="ru-RU"/>
        </a:p>
      </dgm:t>
    </dgm:pt>
    <dgm:pt modelId="{38592CDC-1C48-4E7B-9E6B-877188AB1E89}" type="sibTrans" cxnId="{970F24AE-7EEB-498A-AC15-BDD44B3E8BFB}">
      <dgm:prSet/>
      <dgm:spPr/>
      <dgm:t>
        <a:bodyPr/>
        <a:lstStyle/>
        <a:p>
          <a:endParaRPr lang="ru-RU"/>
        </a:p>
      </dgm:t>
    </dgm:pt>
    <dgm:pt modelId="{F2C1DE9C-F4DF-4E15-AD55-2FA64DC58367}">
      <dgm:prSet custT="1"/>
      <dgm:spPr/>
      <dgm:t>
        <a:bodyPr/>
        <a:lstStyle/>
        <a:p>
          <a:r>
            <a:rPr lang="ru-RU" sz="1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8 </a:t>
          </a:r>
          <a:endParaRPr lang="ru-RU" sz="18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r>
            <a: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проходят службу в рядах </a:t>
          </a:r>
          <a:r>
            <a:rPr lang="ru-RU" sz="1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 </a:t>
          </a:r>
          <a:endParaRPr lang="ru-RU" sz="18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r>
            <a:rPr lang="ru-RU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6</a:t>
          </a:r>
          <a:endParaRPr lang="ru-RU" sz="24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r>
            <a: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служат по контракту</a:t>
          </a:r>
        </a:p>
      </dgm:t>
    </dgm:pt>
    <dgm:pt modelId="{A00CD0F2-AF97-43D8-BD24-2FFD275F8FB8}" type="parTrans" cxnId="{6F25F7C4-3FD4-4B55-87B8-15DC0F3FFC6F}">
      <dgm:prSet/>
      <dgm:spPr/>
      <dgm:t>
        <a:bodyPr/>
        <a:lstStyle/>
        <a:p>
          <a:endParaRPr lang="ru-RU"/>
        </a:p>
      </dgm:t>
    </dgm:pt>
    <dgm:pt modelId="{6E471832-AE5A-4504-A78F-8E59EAADD5CE}" type="sibTrans" cxnId="{6F25F7C4-3FD4-4B55-87B8-15DC0F3FFC6F}">
      <dgm:prSet/>
      <dgm:spPr/>
      <dgm:t>
        <a:bodyPr/>
        <a:lstStyle/>
        <a:p>
          <a:endParaRPr lang="ru-RU"/>
        </a:p>
      </dgm:t>
    </dgm:pt>
    <dgm:pt modelId="{CD9CDAB6-639B-4C45-B659-39C183B498B1}" type="pres">
      <dgm:prSet presAssocID="{4C0C0242-623B-4F59-8FF3-F73797C22263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60255B1-79E1-47E9-A70E-D623CF0F9E67}" type="pres">
      <dgm:prSet presAssocID="{28EE26E7-91FE-4C05-AB32-81D36DBF0D01}" presName="roof" presStyleLbl="dkBgShp" presStyleIdx="0" presStyleCnt="2"/>
      <dgm:spPr/>
      <dgm:t>
        <a:bodyPr/>
        <a:lstStyle/>
        <a:p>
          <a:endParaRPr lang="ru-RU"/>
        </a:p>
      </dgm:t>
    </dgm:pt>
    <dgm:pt modelId="{DFDDDE9F-72D9-44D8-A236-A6CC854F462B}" type="pres">
      <dgm:prSet presAssocID="{28EE26E7-91FE-4C05-AB32-81D36DBF0D01}" presName="pillars" presStyleCnt="0"/>
      <dgm:spPr/>
    </dgm:pt>
    <dgm:pt modelId="{AEA99989-6988-4382-B08A-6DA30CE6793B}" type="pres">
      <dgm:prSet presAssocID="{28EE26E7-91FE-4C05-AB32-81D36DBF0D01}" presName="pillar1" presStyleLbl="node1" presStyleIdx="0" presStyleCnt="3" custLinFactNeighborX="-147" custLinFactNeighborY="7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4282739-2E95-456A-9FD6-E22A510F1664}" type="pres">
      <dgm:prSet presAssocID="{77C05DA7-726D-4339-B028-79A9A56FE1F4}" presName="pillar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FE88D3-1499-4034-90B4-3BFDB3132566}" type="pres">
      <dgm:prSet presAssocID="{F2C1DE9C-F4DF-4E15-AD55-2FA64DC58367}" presName="pillar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712BD3-1CCE-4BE3-BA51-DECFC80B9226}" type="pres">
      <dgm:prSet presAssocID="{28EE26E7-91FE-4C05-AB32-81D36DBF0D01}" presName="base" presStyleLbl="dkBgShp" presStyleIdx="1" presStyleCnt="2"/>
      <dgm:spPr/>
    </dgm:pt>
  </dgm:ptLst>
  <dgm:cxnLst>
    <dgm:cxn modelId="{B89AF66D-E30A-4ED6-A0C4-6E561410FEB6}" type="presOf" srcId="{DCFF08F7-905D-4839-9A09-86DDD65EECD1}" destId="{AEA99989-6988-4382-B08A-6DA30CE6793B}" srcOrd="0" destOrd="0" presId="urn:microsoft.com/office/officeart/2005/8/layout/hList3"/>
    <dgm:cxn modelId="{68934145-9FEF-4920-B49D-A1FE9F1C1DE4}" srcId="{4C0C0242-623B-4F59-8FF3-F73797C22263}" destId="{28EE26E7-91FE-4C05-AB32-81D36DBF0D01}" srcOrd="0" destOrd="0" parTransId="{11558A4F-E7D1-4F8B-9389-6ED5E73684F4}" sibTransId="{E31F70F8-BCFD-4976-84B5-476A3126E0EA}"/>
    <dgm:cxn modelId="{29B75E1E-2728-407E-9A8D-A8E957C1269C}" type="presOf" srcId="{F2C1DE9C-F4DF-4E15-AD55-2FA64DC58367}" destId="{46FE88D3-1499-4034-90B4-3BFDB3132566}" srcOrd="0" destOrd="0" presId="urn:microsoft.com/office/officeart/2005/8/layout/hList3"/>
    <dgm:cxn modelId="{F6893B4A-566A-43D2-ADEF-87541DC4F7D7}" type="presOf" srcId="{77C05DA7-726D-4339-B028-79A9A56FE1F4}" destId="{84282739-2E95-456A-9FD6-E22A510F1664}" srcOrd="0" destOrd="0" presId="urn:microsoft.com/office/officeart/2005/8/layout/hList3"/>
    <dgm:cxn modelId="{970F24AE-7EEB-498A-AC15-BDD44B3E8BFB}" srcId="{28EE26E7-91FE-4C05-AB32-81D36DBF0D01}" destId="{77C05DA7-726D-4339-B028-79A9A56FE1F4}" srcOrd="1" destOrd="0" parTransId="{1CB1F052-98B5-4F01-85F5-4B5C843C8D82}" sibTransId="{38592CDC-1C48-4E7B-9E6B-877188AB1E89}"/>
    <dgm:cxn modelId="{75E7C4BB-817E-4974-8C3B-7392575CF27D}" type="presOf" srcId="{4C0C0242-623B-4F59-8FF3-F73797C22263}" destId="{CD9CDAB6-639B-4C45-B659-39C183B498B1}" srcOrd="0" destOrd="0" presId="urn:microsoft.com/office/officeart/2005/8/layout/hList3"/>
    <dgm:cxn modelId="{0ED3A9F1-0537-4675-8461-A7A2BF6B1F27}" srcId="{28EE26E7-91FE-4C05-AB32-81D36DBF0D01}" destId="{DCFF08F7-905D-4839-9A09-86DDD65EECD1}" srcOrd="0" destOrd="0" parTransId="{40A22505-4E18-463D-8731-2A9D6C6D5F4B}" sibTransId="{B3770383-06D5-4AE8-B7B6-622954B5F9DE}"/>
    <dgm:cxn modelId="{6F25F7C4-3FD4-4B55-87B8-15DC0F3FFC6F}" srcId="{28EE26E7-91FE-4C05-AB32-81D36DBF0D01}" destId="{F2C1DE9C-F4DF-4E15-AD55-2FA64DC58367}" srcOrd="2" destOrd="0" parTransId="{A00CD0F2-AF97-43D8-BD24-2FFD275F8FB8}" sibTransId="{6E471832-AE5A-4504-A78F-8E59EAADD5CE}"/>
    <dgm:cxn modelId="{F1652BB2-8AAB-4DC1-AE7C-8EE6A0DF9B46}" type="presOf" srcId="{28EE26E7-91FE-4C05-AB32-81D36DBF0D01}" destId="{D60255B1-79E1-47E9-A70E-D623CF0F9E67}" srcOrd="0" destOrd="0" presId="urn:microsoft.com/office/officeart/2005/8/layout/hList3"/>
    <dgm:cxn modelId="{D91C8080-275C-45AE-80B8-1FC33E450A7C}" type="presParOf" srcId="{CD9CDAB6-639B-4C45-B659-39C183B498B1}" destId="{D60255B1-79E1-47E9-A70E-D623CF0F9E67}" srcOrd="0" destOrd="0" presId="urn:microsoft.com/office/officeart/2005/8/layout/hList3"/>
    <dgm:cxn modelId="{66C20333-1C43-4097-9779-9C410CCBD298}" type="presParOf" srcId="{CD9CDAB6-639B-4C45-B659-39C183B498B1}" destId="{DFDDDE9F-72D9-44D8-A236-A6CC854F462B}" srcOrd="1" destOrd="0" presId="urn:microsoft.com/office/officeart/2005/8/layout/hList3"/>
    <dgm:cxn modelId="{22CEC38D-ADEE-468A-BDAF-30479C038BD7}" type="presParOf" srcId="{DFDDDE9F-72D9-44D8-A236-A6CC854F462B}" destId="{AEA99989-6988-4382-B08A-6DA30CE6793B}" srcOrd="0" destOrd="0" presId="urn:microsoft.com/office/officeart/2005/8/layout/hList3"/>
    <dgm:cxn modelId="{CBA34858-709F-4F17-9F8A-11AA40613C49}" type="presParOf" srcId="{DFDDDE9F-72D9-44D8-A236-A6CC854F462B}" destId="{84282739-2E95-456A-9FD6-E22A510F1664}" srcOrd="1" destOrd="0" presId="urn:microsoft.com/office/officeart/2005/8/layout/hList3"/>
    <dgm:cxn modelId="{0D7BF7A9-E244-4AEB-AE71-6BDEFBDFFAB2}" type="presParOf" srcId="{DFDDDE9F-72D9-44D8-A236-A6CC854F462B}" destId="{46FE88D3-1499-4034-90B4-3BFDB3132566}" srcOrd="2" destOrd="0" presId="urn:microsoft.com/office/officeart/2005/8/layout/hList3"/>
    <dgm:cxn modelId="{26881C52-76A0-468F-9A48-3780F4750E25}" type="presParOf" srcId="{CD9CDAB6-639B-4C45-B659-39C183B498B1}" destId="{D6712BD3-1CCE-4BE3-BA51-DECFC80B9226}" srcOrd="2" destOrd="0" presId="urn:microsoft.com/office/officeart/2005/8/layout/hList3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B6FC198-1069-45A0-974F-9EA23A14A2E1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EACED0F-7494-4D1F-866A-2F62DB2D6B78}">
      <dgm:prSet phldrT="[Текст]" custT="1"/>
      <dgm:spPr/>
      <dgm:t>
        <a:bodyPr/>
        <a:lstStyle/>
        <a:p>
          <a:r>
            <a:rPr lang="ru-RU" sz="1800" b="1" dirty="0">
              <a:solidFill>
                <a:schemeClr val="bg2">
                  <a:lumMod val="10000"/>
                </a:schemeClr>
              </a:solidFill>
            </a:rPr>
            <a:t>Управление Пенсионного фонда Российской Федерации</a:t>
          </a:r>
          <a:endParaRPr lang="ru-RU" sz="1800" dirty="0">
            <a:solidFill>
              <a:schemeClr val="bg2">
                <a:lumMod val="10000"/>
              </a:schemeClr>
            </a:solidFill>
          </a:endParaRPr>
        </a:p>
      </dgm:t>
    </dgm:pt>
    <dgm:pt modelId="{610CAD27-AE78-4E09-B8A2-CF9E0EEF096D}" type="parTrans" cxnId="{85ED7196-E5C2-473F-9479-12BB5BC15DF9}">
      <dgm:prSet/>
      <dgm:spPr/>
      <dgm:t>
        <a:bodyPr/>
        <a:lstStyle/>
        <a:p>
          <a:endParaRPr lang="ru-RU"/>
        </a:p>
      </dgm:t>
    </dgm:pt>
    <dgm:pt modelId="{425E3251-696E-4D0E-B82A-8ABB4DC76B0A}" type="sibTrans" cxnId="{85ED7196-E5C2-473F-9479-12BB5BC15DF9}">
      <dgm:prSet/>
      <dgm:spPr/>
      <dgm:t>
        <a:bodyPr/>
        <a:lstStyle/>
        <a:p>
          <a:endParaRPr lang="ru-RU"/>
        </a:p>
      </dgm:t>
    </dgm:pt>
    <dgm:pt modelId="{AF07F014-E5CD-45AC-9646-90AC6501EA39}">
      <dgm:prSet custT="1"/>
      <dgm:spPr/>
      <dgm:t>
        <a:bodyPr/>
        <a:lstStyle/>
        <a:p>
          <a:r>
            <a:rPr lang="ru-RU" sz="2000" b="1" dirty="0">
              <a:solidFill>
                <a:schemeClr val="bg2">
                  <a:lumMod val="10000"/>
                </a:schemeClr>
              </a:solidFill>
            </a:rPr>
            <a:t>Министерство труда и социального развития</a:t>
          </a:r>
          <a:endParaRPr lang="ru-RU" sz="2000" dirty="0">
            <a:solidFill>
              <a:schemeClr val="bg2">
                <a:lumMod val="10000"/>
              </a:schemeClr>
            </a:solidFill>
          </a:endParaRPr>
        </a:p>
      </dgm:t>
    </dgm:pt>
    <dgm:pt modelId="{0D2AEEC9-C51F-4A12-B19D-C07DBC776565}" type="parTrans" cxnId="{1BD1452B-533E-40E8-9C81-FC6C4D2BD3F2}">
      <dgm:prSet/>
      <dgm:spPr/>
      <dgm:t>
        <a:bodyPr/>
        <a:lstStyle/>
        <a:p>
          <a:endParaRPr lang="ru-RU"/>
        </a:p>
      </dgm:t>
    </dgm:pt>
    <dgm:pt modelId="{45935183-B274-4312-A6FE-2DC931C84140}" type="sibTrans" cxnId="{1BD1452B-533E-40E8-9C81-FC6C4D2BD3F2}">
      <dgm:prSet/>
      <dgm:spPr/>
      <dgm:t>
        <a:bodyPr/>
        <a:lstStyle/>
        <a:p>
          <a:endParaRPr lang="ru-RU"/>
        </a:p>
      </dgm:t>
    </dgm:pt>
    <dgm:pt modelId="{24F1491B-2583-4F56-8099-AF2DDD207C9B}">
      <dgm:prSet custT="1"/>
      <dgm:spPr/>
      <dgm:t>
        <a:bodyPr/>
        <a:lstStyle/>
        <a:p>
          <a:r>
            <a:rPr lang="ru-RU" sz="1800" b="1" dirty="0">
              <a:solidFill>
                <a:schemeClr val="bg2">
                  <a:lumMod val="10000"/>
                </a:schemeClr>
              </a:solidFill>
            </a:rPr>
            <a:t>Управление по вопросам миграции ГУ МВД России по НСО</a:t>
          </a:r>
          <a:endParaRPr lang="ru-RU" sz="1800" dirty="0">
            <a:solidFill>
              <a:schemeClr val="bg2">
                <a:lumMod val="10000"/>
              </a:schemeClr>
            </a:solidFill>
          </a:endParaRPr>
        </a:p>
      </dgm:t>
    </dgm:pt>
    <dgm:pt modelId="{2278FCCB-9BCF-40A5-B725-3CFD072ABBE3}" type="parTrans" cxnId="{F71B5ED5-4738-42AF-BB2A-E8E70903726D}">
      <dgm:prSet/>
      <dgm:spPr/>
      <dgm:t>
        <a:bodyPr/>
        <a:lstStyle/>
        <a:p>
          <a:endParaRPr lang="ru-RU"/>
        </a:p>
      </dgm:t>
    </dgm:pt>
    <dgm:pt modelId="{1D5E3549-0B7E-430B-96F0-33A8E2D0AD39}" type="sibTrans" cxnId="{F71B5ED5-4738-42AF-BB2A-E8E70903726D}">
      <dgm:prSet/>
      <dgm:spPr/>
      <dgm:t>
        <a:bodyPr/>
        <a:lstStyle/>
        <a:p>
          <a:endParaRPr lang="ru-RU"/>
        </a:p>
      </dgm:t>
    </dgm:pt>
    <dgm:pt modelId="{21345056-AA52-4A2F-929A-12412701002C}">
      <dgm:prSet custT="1"/>
      <dgm:spPr/>
      <dgm:t>
        <a:bodyPr/>
        <a:lstStyle/>
        <a:p>
          <a:r>
            <a:rPr lang="ru-RU" sz="1800" b="1" dirty="0">
              <a:solidFill>
                <a:schemeClr val="bg2">
                  <a:lumMod val="10000"/>
                </a:schemeClr>
              </a:solidFill>
            </a:rPr>
            <a:t>Муниципальное образование НСО</a:t>
          </a:r>
          <a:endParaRPr lang="ru-RU" sz="1800" dirty="0">
            <a:solidFill>
              <a:schemeClr val="bg2">
                <a:lumMod val="10000"/>
              </a:schemeClr>
            </a:solidFill>
          </a:endParaRPr>
        </a:p>
      </dgm:t>
    </dgm:pt>
    <dgm:pt modelId="{D0D26F83-9C10-4701-AF31-EAE5C7BD3344}" type="sibTrans" cxnId="{2FA318C4-B610-40BF-B199-FEB2E632AB4F}">
      <dgm:prSet/>
      <dgm:spPr/>
      <dgm:t>
        <a:bodyPr/>
        <a:lstStyle/>
        <a:p>
          <a:endParaRPr lang="ru-RU"/>
        </a:p>
      </dgm:t>
    </dgm:pt>
    <dgm:pt modelId="{28C6E5CC-C87C-4056-A5E8-874B5C4F9471}" type="parTrans" cxnId="{2FA318C4-B610-40BF-B199-FEB2E632AB4F}">
      <dgm:prSet/>
      <dgm:spPr/>
      <dgm:t>
        <a:bodyPr/>
        <a:lstStyle/>
        <a:p>
          <a:endParaRPr lang="ru-RU"/>
        </a:p>
      </dgm:t>
    </dgm:pt>
    <dgm:pt modelId="{3887A49A-99FD-4158-AE88-872E65FFF811}" type="pres">
      <dgm:prSet presAssocID="{5B6FC198-1069-45A0-974F-9EA23A14A2E1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9090BAA-480A-4171-8623-3038EB5A7AE5}" type="pres">
      <dgm:prSet presAssocID="{EEACED0F-7494-4D1F-866A-2F62DB2D6B78}" presName="parentLin" presStyleCnt="0"/>
      <dgm:spPr/>
    </dgm:pt>
    <dgm:pt modelId="{768C0D24-147D-4CF7-80C7-B6341E583BEC}" type="pres">
      <dgm:prSet presAssocID="{EEACED0F-7494-4D1F-866A-2F62DB2D6B78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B02D3DD5-1789-4169-9DA1-F6D6A6959DAE}" type="pres">
      <dgm:prSet presAssocID="{EEACED0F-7494-4D1F-866A-2F62DB2D6B78}" presName="parentText" presStyleLbl="node1" presStyleIdx="0" presStyleCnt="4" custScaleY="16668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4864F8-5C07-4C8E-8991-F940E9D7D6C6}" type="pres">
      <dgm:prSet presAssocID="{EEACED0F-7494-4D1F-866A-2F62DB2D6B78}" presName="negativeSpace" presStyleCnt="0"/>
      <dgm:spPr/>
    </dgm:pt>
    <dgm:pt modelId="{DF9E13EF-B947-47D1-8428-E9A8241EEE4A}" type="pres">
      <dgm:prSet presAssocID="{EEACED0F-7494-4D1F-866A-2F62DB2D6B78}" presName="childText" presStyleLbl="conFgAcc1" presStyleIdx="0" presStyleCnt="4">
        <dgm:presLayoutVars>
          <dgm:bulletEnabled val="1"/>
        </dgm:presLayoutVars>
      </dgm:prSet>
      <dgm:spPr/>
    </dgm:pt>
    <dgm:pt modelId="{2A0F980C-48BF-41FE-9DCF-368AFFA31092}" type="pres">
      <dgm:prSet presAssocID="{425E3251-696E-4D0E-B82A-8ABB4DC76B0A}" presName="spaceBetweenRectangles" presStyleCnt="0"/>
      <dgm:spPr/>
    </dgm:pt>
    <dgm:pt modelId="{A0CB4C25-F43F-43E2-B73D-6B37D8D85A26}" type="pres">
      <dgm:prSet presAssocID="{AF07F014-E5CD-45AC-9646-90AC6501EA39}" presName="parentLin" presStyleCnt="0"/>
      <dgm:spPr/>
    </dgm:pt>
    <dgm:pt modelId="{9D2E5F6E-F1F3-4CCB-8141-CE25416B0733}" type="pres">
      <dgm:prSet presAssocID="{AF07F014-E5CD-45AC-9646-90AC6501EA39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9982C695-CD77-4661-932D-65D8C879841C}" type="pres">
      <dgm:prSet presAssocID="{AF07F014-E5CD-45AC-9646-90AC6501EA39}" presName="parentText" presStyleLbl="node1" presStyleIdx="1" presStyleCnt="4" custScaleY="16960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1EFDD3-E05C-4385-85FC-BAF255D80D42}" type="pres">
      <dgm:prSet presAssocID="{AF07F014-E5CD-45AC-9646-90AC6501EA39}" presName="negativeSpace" presStyleCnt="0"/>
      <dgm:spPr/>
    </dgm:pt>
    <dgm:pt modelId="{DF6BB1F7-85FF-41B6-B6E4-B7E512354FFA}" type="pres">
      <dgm:prSet presAssocID="{AF07F014-E5CD-45AC-9646-90AC6501EA39}" presName="childText" presStyleLbl="conFgAcc1" presStyleIdx="1" presStyleCnt="4">
        <dgm:presLayoutVars>
          <dgm:bulletEnabled val="1"/>
        </dgm:presLayoutVars>
      </dgm:prSet>
      <dgm:spPr/>
    </dgm:pt>
    <dgm:pt modelId="{5473F487-48AA-4B44-9AC4-E01A0EC0F6F4}" type="pres">
      <dgm:prSet presAssocID="{45935183-B274-4312-A6FE-2DC931C84140}" presName="spaceBetweenRectangles" presStyleCnt="0"/>
      <dgm:spPr/>
    </dgm:pt>
    <dgm:pt modelId="{E02C2E39-6186-4310-95ED-92666AFB6368}" type="pres">
      <dgm:prSet presAssocID="{21345056-AA52-4A2F-929A-12412701002C}" presName="parentLin" presStyleCnt="0"/>
      <dgm:spPr/>
    </dgm:pt>
    <dgm:pt modelId="{AA104135-A0AF-46BC-9704-7EE585E0FB36}" type="pres">
      <dgm:prSet presAssocID="{21345056-AA52-4A2F-929A-12412701002C}" presName="parentLeftMargin" presStyleLbl="node1" presStyleIdx="1" presStyleCnt="4"/>
      <dgm:spPr/>
      <dgm:t>
        <a:bodyPr/>
        <a:lstStyle/>
        <a:p>
          <a:endParaRPr lang="ru-RU"/>
        </a:p>
      </dgm:t>
    </dgm:pt>
    <dgm:pt modelId="{F895B4BB-55B9-499A-BFB2-0748B2106BE0}" type="pres">
      <dgm:prSet presAssocID="{21345056-AA52-4A2F-929A-12412701002C}" presName="parentText" presStyleLbl="node1" presStyleIdx="2" presStyleCnt="4" custScaleY="20295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187F92-6F31-4C67-A1D6-A1418797C7BF}" type="pres">
      <dgm:prSet presAssocID="{21345056-AA52-4A2F-929A-12412701002C}" presName="negativeSpace" presStyleCnt="0"/>
      <dgm:spPr/>
    </dgm:pt>
    <dgm:pt modelId="{C9685362-C7A8-4A53-AF9A-A08ADEE4AC21}" type="pres">
      <dgm:prSet presAssocID="{21345056-AA52-4A2F-929A-12412701002C}" presName="childText" presStyleLbl="conFgAcc1" presStyleIdx="2" presStyleCnt="4">
        <dgm:presLayoutVars>
          <dgm:bulletEnabled val="1"/>
        </dgm:presLayoutVars>
      </dgm:prSet>
      <dgm:spPr/>
    </dgm:pt>
    <dgm:pt modelId="{61822099-A8FC-4564-BCEE-3A10A0AB09E3}" type="pres">
      <dgm:prSet presAssocID="{D0D26F83-9C10-4701-AF31-EAE5C7BD3344}" presName="spaceBetweenRectangles" presStyleCnt="0"/>
      <dgm:spPr/>
    </dgm:pt>
    <dgm:pt modelId="{B4738974-4F0D-44E9-9BBA-B032FE3D213D}" type="pres">
      <dgm:prSet presAssocID="{24F1491B-2583-4F56-8099-AF2DDD207C9B}" presName="parentLin" presStyleCnt="0"/>
      <dgm:spPr/>
    </dgm:pt>
    <dgm:pt modelId="{D5EE1378-1BCA-4F14-8E2C-80665884BBC9}" type="pres">
      <dgm:prSet presAssocID="{24F1491B-2583-4F56-8099-AF2DDD207C9B}" presName="parentLeftMargin" presStyleLbl="node1" presStyleIdx="2" presStyleCnt="4"/>
      <dgm:spPr/>
      <dgm:t>
        <a:bodyPr/>
        <a:lstStyle/>
        <a:p>
          <a:endParaRPr lang="ru-RU"/>
        </a:p>
      </dgm:t>
    </dgm:pt>
    <dgm:pt modelId="{9029B8E9-EAD3-46CB-9773-184B42054515}" type="pres">
      <dgm:prSet presAssocID="{24F1491B-2583-4F56-8099-AF2DDD207C9B}" presName="parentText" presStyleLbl="node1" presStyleIdx="3" presStyleCnt="4" custScaleY="191618" custLinFactNeighborX="-347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3603C5-761A-44B6-A7AE-4FC733319A3C}" type="pres">
      <dgm:prSet presAssocID="{24F1491B-2583-4F56-8099-AF2DDD207C9B}" presName="negativeSpace" presStyleCnt="0"/>
      <dgm:spPr/>
    </dgm:pt>
    <dgm:pt modelId="{83B36E74-3C73-4510-B76D-6FAF994F8A09}" type="pres">
      <dgm:prSet presAssocID="{24F1491B-2583-4F56-8099-AF2DDD207C9B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F76CC2CC-9232-4A45-B786-A03BBF86B7EF}" type="presOf" srcId="{EEACED0F-7494-4D1F-866A-2F62DB2D6B78}" destId="{B02D3DD5-1789-4169-9DA1-F6D6A6959DAE}" srcOrd="1" destOrd="0" presId="urn:microsoft.com/office/officeart/2005/8/layout/list1"/>
    <dgm:cxn modelId="{85ED7196-E5C2-473F-9479-12BB5BC15DF9}" srcId="{5B6FC198-1069-45A0-974F-9EA23A14A2E1}" destId="{EEACED0F-7494-4D1F-866A-2F62DB2D6B78}" srcOrd="0" destOrd="0" parTransId="{610CAD27-AE78-4E09-B8A2-CF9E0EEF096D}" sibTransId="{425E3251-696E-4D0E-B82A-8ABB4DC76B0A}"/>
    <dgm:cxn modelId="{887DDA2B-D41C-4BA6-9406-DDA387857826}" type="presOf" srcId="{EEACED0F-7494-4D1F-866A-2F62DB2D6B78}" destId="{768C0D24-147D-4CF7-80C7-B6341E583BEC}" srcOrd="0" destOrd="0" presId="urn:microsoft.com/office/officeart/2005/8/layout/list1"/>
    <dgm:cxn modelId="{1BD1452B-533E-40E8-9C81-FC6C4D2BD3F2}" srcId="{5B6FC198-1069-45A0-974F-9EA23A14A2E1}" destId="{AF07F014-E5CD-45AC-9646-90AC6501EA39}" srcOrd="1" destOrd="0" parTransId="{0D2AEEC9-C51F-4A12-B19D-C07DBC776565}" sibTransId="{45935183-B274-4312-A6FE-2DC931C84140}"/>
    <dgm:cxn modelId="{F71B5ED5-4738-42AF-BB2A-E8E70903726D}" srcId="{5B6FC198-1069-45A0-974F-9EA23A14A2E1}" destId="{24F1491B-2583-4F56-8099-AF2DDD207C9B}" srcOrd="3" destOrd="0" parTransId="{2278FCCB-9BCF-40A5-B725-3CFD072ABBE3}" sibTransId="{1D5E3549-0B7E-430B-96F0-33A8E2D0AD39}"/>
    <dgm:cxn modelId="{0093C975-29AF-47D4-A93F-2E2682320F13}" type="presOf" srcId="{24F1491B-2583-4F56-8099-AF2DDD207C9B}" destId="{D5EE1378-1BCA-4F14-8E2C-80665884BBC9}" srcOrd="0" destOrd="0" presId="urn:microsoft.com/office/officeart/2005/8/layout/list1"/>
    <dgm:cxn modelId="{C83E7B07-2011-4FB7-B7F5-088BD1F8B42A}" type="presOf" srcId="{21345056-AA52-4A2F-929A-12412701002C}" destId="{AA104135-A0AF-46BC-9704-7EE585E0FB36}" srcOrd="0" destOrd="0" presId="urn:microsoft.com/office/officeart/2005/8/layout/list1"/>
    <dgm:cxn modelId="{F2907184-EB68-4826-AF5E-0C60A3B1ECF0}" type="presOf" srcId="{5B6FC198-1069-45A0-974F-9EA23A14A2E1}" destId="{3887A49A-99FD-4158-AE88-872E65FFF811}" srcOrd="0" destOrd="0" presId="urn:microsoft.com/office/officeart/2005/8/layout/list1"/>
    <dgm:cxn modelId="{20D63D05-52A0-41C4-ABE6-2E3660A4DA57}" type="presOf" srcId="{21345056-AA52-4A2F-929A-12412701002C}" destId="{F895B4BB-55B9-499A-BFB2-0748B2106BE0}" srcOrd="1" destOrd="0" presId="urn:microsoft.com/office/officeart/2005/8/layout/list1"/>
    <dgm:cxn modelId="{54DF116E-4667-4E2F-9E89-D5B5300D7C56}" type="presOf" srcId="{AF07F014-E5CD-45AC-9646-90AC6501EA39}" destId="{9982C695-CD77-4661-932D-65D8C879841C}" srcOrd="1" destOrd="0" presId="urn:microsoft.com/office/officeart/2005/8/layout/list1"/>
    <dgm:cxn modelId="{2FA318C4-B610-40BF-B199-FEB2E632AB4F}" srcId="{5B6FC198-1069-45A0-974F-9EA23A14A2E1}" destId="{21345056-AA52-4A2F-929A-12412701002C}" srcOrd="2" destOrd="0" parTransId="{28C6E5CC-C87C-4056-A5E8-874B5C4F9471}" sibTransId="{D0D26F83-9C10-4701-AF31-EAE5C7BD3344}"/>
    <dgm:cxn modelId="{B33F8DC8-6843-4A11-BA73-9E7F4D1F5631}" type="presOf" srcId="{24F1491B-2583-4F56-8099-AF2DDD207C9B}" destId="{9029B8E9-EAD3-46CB-9773-184B42054515}" srcOrd="1" destOrd="0" presId="urn:microsoft.com/office/officeart/2005/8/layout/list1"/>
    <dgm:cxn modelId="{3235FF27-647D-4FC5-B3AB-EFE56837C8F2}" type="presOf" srcId="{AF07F014-E5CD-45AC-9646-90AC6501EA39}" destId="{9D2E5F6E-F1F3-4CCB-8141-CE25416B0733}" srcOrd="0" destOrd="0" presId="urn:microsoft.com/office/officeart/2005/8/layout/list1"/>
    <dgm:cxn modelId="{1532E100-DF4B-421E-8110-D5A2DD7F90A7}" type="presParOf" srcId="{3887A49A-99FD-4158-AE88-872E65FFF811}" destId="{99090BAA-480A-4171-8623-3038EB5A7AE5}" srcOrd="0" destOrd="0" presId="urn:microsoft.com/office/officeart/2005/8/layout/list1"/>
    <dgm:cxn modelId="{EF81E953-79D1-4814-A49C-7F19DF99976F}" type="presParOf" srcId="{99090BAA-480A-4171-8623-3038EB5A7AE5}" destId="{768C0D24-147D-4CF7-80C7-B6341E583BEC}" srcOrd="0" destOrd="0" presId="urn:microsoft.com/office/officeart/2005/8/layout/list1"/>
    <dgm:cxn modelId="{7EA5AB73-0F69-421C-AF1B-733F9705564E}" type="presParOf" srcId="{99090BAA-480A-4171-8623-3038EB5A7AE5}" destId="{B02D3DD5-1789-4169-9DA1-F6D6A6959DAE}" srcOrd="1" destOrd="0" presId="urn:microsoft.com/office/officeart/2005/8/layout/list1"/>
    <dgm:cxn modelId="{CC9C5E1D-0A41-40F4-87F9-44B72D31D0DA}" type="presParOf" srcId="{3887A49A-99FD-4158-AE88-872E65FFF811}" destId="{A14864F8-5C07-4C8E-8991-F940E9D7D6C6}" srcOrd="1" destOrd="0" presId="urn:microsoft.com/office/officeart/2005/8/layout/list1"/>
    <dgm:cxn modelId="{599C2427-A6DE-417E-84A6-3264111BF2D1}" type="presParOf" srcId="{3887A49A-99FD-4158-AE88-872E65FFF811}" destId="{DF9E13EF-B947-47D1-8428-E9A8241EEE4A}" srcOrd="2" destOrd="0" presId="urn:microsoft.com/office/officeart/2005/8/layout/list1"/>
    <dgm:cxn modelId="{999A9B89-1C91-4DA7-8C85-4720423DBC58}" type="presParOf" srcId="{3887A49A-99FD-4158-AE88-872E65FFF811}" destId="{2A0F980C-48BF-41FE-9DCF-368AFFA31092}" srcOrd="3" destOrd="0" presId="urn:microsoft.com/office/officeart/2005/8/layout/list1"/>
    <dgm:cxn modelId="{34A9C43A-B2F3-40C9-B4F0-7039DCA957B2}" type="presParOf" srcId="{3887A49A-99FD-4158-AE88-872E65FFF811}" destId="{A0CB4C25-F43F-43E2-B73D-6B37D8D85A26}" srcOrd="4" destOrd="0" presId="urn:microsoft.com/office/officeart/2005/8/layout/list1"/>
    <dgm:cxn modelId="{A3BA7C3E-209F-4FC5-8EE1-D7AB04F72EAE}" type="presParOf" srcId="{A0CB4C25-F43F-43E2-B73D-6B37D8D85A26}" destId="{9D2E5F6E-F1F3-4CCB-8141-CE25416B0733}" srcOrd="0" destOrd="0" presId="urn:microsoft.com/office/officeart/2005/8/layout/list1"/>
    <dgm:cxn modelId="{F4329FF4-63BB-4298-80FB-9A2732397546}" type="presParOf" srcId="{A0CB4C25-F43F-43E2-B73D-6B37D8D85A26}" destId="{9982C695-CD77-4661-932D-65D8C879841C}" srcOrd="1" destOrd="0" presId="urn:microsoft.com/office/officeart/2005/8/layout/list1"/>
    <dgm:cxn modelId="{309BF3FC-4AE1-4973-88FE-8AA8FD57048D}" type="presParOf" srcId="{3887A49A-99FD-4158-AE88-872E65FFF811}" destId="{161EFDD3-E05C-4385-85FC-BAF255D80D42}" srcOrd="5" destOrd="0" presId="urn:microsoft.com/office/officeart/2005/8/layout/list1"/>
    <dgm:cxn modelId="{C5DA70C1-1282-49D8-B90E-9D2D73C30AB3}" type="presParOf" srcId="{3887A49A-99FD-4158-AE88-872E65FFF811}" destId="{DF6BB1F7-85FF-41B6-B6E4-B7E512354FFA}" srcOrd="6" destOrd="0" presId="urn:microsoft.com/office/officeart/2005/8/layout/list1"/>
    <dgm:cxn modelId="{F73DD468-576D-48F3-B1B4-F65702C69C85}" type="presParOf" srcId="{3887A49A-99FD-4158-AE88-872E65FFF811}" destId="{5473F487-48AA-4B44-9AC4-E01A0EC0F6F4}" srcOrd="7" destOrd="0" presId="urn:microsoft.com/office/officeart/2005/8/layout/list1"/>
    <dgm:cxn modelId="{886B9651-BEF4-42E9-B6AD-ED7AC635F7D1}" type="presParOf" srcId="{3887A49A-99FD-4158-AE88-872E65FFF811}" destId="{E02C2E39-6186-4310-95ED-92666AFB6368}" srcOrd="8" destOrd="0" presId="urn:microsoft.com/office/officeart/2005/8/layout/list1"/>
    <dgm:cxn modelId="{E235FC03-F959-40EF-B417-62BCA431E353}" type="presParOf" srcId="{E02C2E39-6186-4310-95ED-92666AFB6368}" destId="{AA104135-A0AF-46BC-9704-7EE585E0FB36}" srcOrd="0" destOrd="0" presId="urn:microsoft.com/office/officeart/2005/8/layout/list1"/>
    <dgm:cxn modelId="{57362721-F589-460B-B88B-B6A047E3A092}" type="presParOf" srcId="{E02C2E39-6186-4310-95ED-92666AFB6368}" destId="{F895B4BB-55B9-499A-BFB2-0748B2106BE0}" srcOrd="1" destOrd="0" presId="urn:microsoft.com/office/officeart/2005/8/layout/list1"/>
    <dgm:cxn modelId="{6DC18E5A-03BC-47F6-8819-AD761560C576}" type="presParOf" srcId="{3887A49A-99FD-4158-AE88-872E65FFF811}" destId="{B0187F92-6F31-4C67-A1D6-A1418797C7BF}" srcOrd="9" destOrd="0" presId="urn:microsoft.com/office/officeart/2005/8/layout/list1"/>
    <dgm:cxn modelId="{D32643E5-CAF3-4405-AA03-C0AA76394807}" type="presParOf" srcId="{3887A49A-99FD-4158-AE88-872E65FFF811}" destId="{C9685362-C7A8-4A53-AF9A-A08ADEE4AC21}" srcOrd="10" destOrd="0" presId="urn:microsoft.com/office/officeart/2005/8/layout/list1"/>
    <dgm:cxn modelId="{5BC9DD52-4888-4B11-9097-32A253C40886}" type="presParOf" srcId="{3887A49A-99FD-4158-AE88-872E65FFF811}" destId="{61822099-A8FC-4564-BCEE-3A10A0AB09E3}" srcOrd="11" destOrd="0" presId="urn:microsoft.com/office/officeart/2005/8/layout/list1"/>
    <dgm:cxn modelId="{367C20A1-A656-42BB-8BC5-AF58D765906E}" type="presParOf" srcId="{3887A49A-99FD-4158-AE88-872E65FFF811}" destId="{B4738974-4F0D-44E9-9BBA-B032FE3D213D}" srcOrd="12" destOrd="0" presId="urn:microsoft.com/office/officeart/2005/8/layout/list1"/>
    <dgm:cxn modelId="{3A4E3AE2-F9A0-46DF-8C93-EBF6CC8A46B6}" type="presParOf" srcId="{B4738974-4F0D-44E9-9BBA-B032FE3D213D}" destId="{D5EE1378-1BCA-4F14-8E2C-80665884BBC9}" srcOrd="0" destOrd="0" presId="urn:microsoft.com/office/officeart/2005/8/layout/list1"/>
    <dgm:cxn modelId="{C4353956-A05B-45EC-8AF5-11E03A5E4053}" type="presParOf" srcId="{B4738974-4F0D-44E9-9BBA-B032FE3D213D}" destId="{9029B8E9-EAD3-46CB-9773-184B42054515}" srcOrd="1" destOrd="0" presId="urn:microsoft.com/office/officeart/2005/8/layout/list1"/>
    <dgm:cxn modelId="{187CAF80-C8F9-4FE4-AD91-E42AB53AA1BD}" type="presParOf" srcId="{3887A49A-99FD-4158-AE88-872E65FFF811}" destId="{0D3603C5-761A-44B6-A7AE-4FC733319A3C}" srcOrd="13" destOrd="0" presId="urn:microsoft.com/office/officeart/2005/8/layout/list1"/>
    <dgm:cxn modelId="{4BFE6E5D-89A3-4AD3-9B44-76982A118B77}" type="presParOf" srcId="{3887A49A-99FD-4158-AE88-872E65FFF811}" destId="{83B36E74-3C73-4510-B76D-6FAF994F8A09}" srcOrd="14" destOrd="0" presId="urn:microsoft.com/office/officeart/2005/8/layout/list1"/>
  </dgm:cxnLst>
  <dgm:bg/>
  <dgm:whole/>
  <dgm:extLst>
    <a:ext uri="http://schemas.microsoft.com/office/drawing/2008/diagram">
      <dsp:dataModelExt xmlns=""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A92D030-2401-41BE-8359-A3632CB9F964}" type="doc">
      <dgm:prSet loTypeId="urn:microsoft.com/office/officeart/2005/8/layout/list1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4677EBA-203C-4C8E-B13F-50D11715954F}">
      <dgm:prSet phldrT="[Текст]" custT="1"/>
      <dgm:spPr/>
      <dgm:t>
        <a:bodyPr/>
        <a:lstStyle/>
        <a:p>
          <a:r>
            <a:rPr lang="ru-RU" sz="1800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20</a:t>
          </a:r>
          <a:r>
            <a:rPr lang="ru-RU" sz="1600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6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жителя сельсовета привлечены к участию в опросе по оценке деятельности  органов местного самоуправления</a:t>
          </a:r>
        </a:p>
      </dgm:t>
    </dgm:pt>
    <dgm:pt modelId="{820A99CB-FF8C-49AF-9D95-74D4DF9AB348}" type="parTrans" cxnId="{B2559758-5B24-498C-9D8C-6408BD691142}">
      <dgm:prSet/>
      <dgm:spPr/>
      <dgm:t>
        <a:bodyPr/>
        <a:lstStyle/>
        <a:p>
          <a:endParaRPr lang="ru-RU"/>
        </a:p>
      </dgm:t>
    </dgm:pt>
    <dgm:pt modelId="{FCCC2EA7-A615-441D-B254-A66073B0C516}" type="sibTrans" cxnId="{B2559758-5B24-498C-9D8C-6408BD691142}">
      <dgm:prSet/>
      <dgm:spPr/>
      <dgm:t>
        <a:bodyPr/>
        <a:lstStyle/>
        <a:p>
          <a:endParaRPr lang="ru-RU"/>
        </a:p>
      </dgm:t>
    </dgm:pt>
    <dgm:pt modelId="{382FB237-D1C2-4385-B102-D86D82373ADF}">
      <dgm:prSet custT="1"/>
      <dgm:spPr/>
      <dgm:t>
        <a:bodyPr/>
        <a:lstStyle/>
        <a:p>
          <a:r>
            <a:rPr lang="ru-RU" sz="16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 Администрацию сельсовета поступило </a:t>
          </a:r>
          <a:r>
            <a:rPr lang="ru-RU" sz="1600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145</a:t>
          </a:r>
          <a:r>
            <a:rPr lang="ru-RU" sz="2000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6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письменных обращений граждан </a:t>
          </a:r>
        </a:p>
      </dgm:t>
    </dgm:pt>
    <dgm:pt modelId="{A4436310-262A-4FCD-9901-92CDD5DEACA7}" type="parTrans" cxnId="{73998B0F-BE25-4C7F-BDDC-30F35C31A2CF}">
      <dgm:prSet/>
      <dgm:spPr/>
      <dgm:t>
        <a:bodyPr/>
        <a:lstStyle/>
        <a:p>
          <a:endParaRPr lang="ru-RU"/>
        </a:p>
      </dgm:t>
    </dgm:pt>
    <dgm:pt modelId="{CED53419-CEBC-402A-90F7-C4BD668502D2}" type="sibTrans" cxnId="{73998B0F-BE25-4C7F-BDDC-30F35C31A2CF}">
      <dgm:prSet/>
      <dgm:spPr/>
      <dgm:t>
        <a:bodyPr/>
        <a:lstStyle/>
        <a:p>
          <a:endParaRPr lang="ru-RU"/>
        </a:p>
      </dgm:t>
    </dgm:pt>
    <dgm:pt modelId="{DDC83C77-58FA-4598-B5D0-9500EB4AFE7F}">
      <dgm:prSet phldrT="[Текст]" custT="1"/>
      <dgm:spPr/>
      <dgm:t>
        <a:bodyPr/>
        <a:lstStyle/>
        <a:p>
          <a:r>
            <a:rPr lang="ru-RU" sz="16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Оказана помощь  гражданам на портале </a:t>
          </a:r>
          <a:r>
            <a:rPr lang="ru-RU" sz="1600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«ГОСУСЛУГИ» </a:t>
          </a:r>
          <a:r>
            <a:rPr lang="ru-RU" sz="16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- </a:t>
          </a:r>
          <a:r>
            <a:rPr lang="ru-RU" sz="1600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97</a:t>
          </a:r>
          <a:r>
            <a:rPr lang="ru-RU" sz="1800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гражданам</a:t>
          </a:r>
          <a:endParaRPr lang="ru-RU" sz="1600" b="1" i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4C4B8A90-7709-40A6-BF67-68A40D010A1C}" type="sibTrans" cxnId="{EB2B6A7F-8465-4C6A-8AB1-751831570C83}">
      <dgm:prSet/>
      <dgm:spPr/>
      <dgm:t>
        <a:bodyPr/>
        <a:lstStyle/>
        <a:p>
          <a:endParaRPr lang="ru-RU"/>
        </a:p>
      </dgm:t>
    </dgm:pt>
    <dgm:pt modelId="{E04F0D1C-FB25-4D99-8BB0-08961F2271CD}" type="parTrans" cxnId="{EB2B6A7F-8465-4C6A-8AB1-751831570C83}">
      <dgm:prSet/>
      <dgm:spPr/>
      <dgm:t>
        <a:bodyPr/>
        <a:lstStyle/>
        <a:p>
          <a:endParaRPr lang="ru-RU"/>
        </a:p>
      </dgm:t>
    </dgm:pt>
    <dgm:pt modelId="{7D1D91F8-F8D7-4258-95EF-7D3A4AD52054}">
      <dgm:prSet custT="1"/>
      <dgm:spPr/>
      <dgm:t>
        <a:bodyPr/>
        <a:lstStyle/>
        <a:p>
          <a:r>
            <a:rPr lang="ru-RU" sz="16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Помощь в </a:t>
          </a:r>
          <a:r>
            <a:rPr lang="ru-RU" sz="1600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оформлении </a:t>
          </a:r>
          <a:r>
            <a:rPr lang="ru-RU" sz="16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пособия по безработице в ЦЗН, через портал "Работа в России " - </a:t>
          </a:r>
          <a:r>
            <a:rPr lang="ru-RU" sz="1600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46 чел.</a:t>
          </a:r>
          <a:endParaRPr lang="ru-RU" sz="1600" b="1" i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7171A9EC-8C69-41BA-80DC-5B979EF7EC66}" type="parTrans" cxnId="{35AB72E0-00EE-4893-969D-1E1E18767075}">
      <dgm:prSet/>
      <dgm:spPr/>
      <dgm:t>
        <a:bodyPr/>
        <a:lstStyle/>
        <a:p>
          <a:endParaRPr lang="ru-RU"/>
        </a:p>
      </dgm:t>
    </dgm:pt>
    <dgm:pt modelId="{0EDE9FB0-DA38-4A8F-A2AA-2717E0908EA4}" type="sibTrans" cxnId="{35AB72E0-00EE-4893-969D-1E1E18767075}">
      <dgm:prSet/>
      <dgm:spPr/>
      <dgm:t>
        <a:bodyPr/>
        <a:lstStyle/>
        <a:p>
          <a:endParaRPr lang="ru-RU"/>
        </a:p>
      </dgm:t>
    </dgm:pt>
    <dgm:pt modelId="{442791FE-8854-43FD-A39B-5FAC099DF14F}" type="pres">
      <dgm:prSet presAssocID="{7A92D030-2401-41BE-8359-A3632CB9F964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FC72E96-8147-40DC-AF3C-E7805D8C9F13}" type="pres">
      <dgm:prSet presAssocID="{382FB237-D1C2-4385-B102-D86D82373ADF}" presName="parentLin" presStyleCnt="0"/>
      <dgm:spPr/>
      <dgm:t>
        <a:bodyPr/>
        <a:lstStyle/>
        <a:p>
          <a:endParaRPr lang="ru-RU"/>
        </a:p>
      </dgm:t>
    </dgm:pt>
    <dgm:pt modelId="{CCB6B0BD-89E9-4103-8225-91652A6FB7B7}" type="pres">
      <dgm:prSet presAssocID="{382FB237-D1C2-4385-B102-D86D82373ADF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55F689C2-EE04-4486-BA7D-32AFEE87B1BB}" type="pres">
      <dgm:prSet presAssocID="{382FB237-D1C2-4385-B102-D86D82373ADF}" presName="parentText" presStyleLbl="node1" presStyleIdx="0" presStyleCnt="4" custScaleX="126884" custScaleY="11227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282242-2B6E-4A04-86B3-DC98BFCD1A51}" type="pres">
      <dgm:prSet presAssocID="{382FB237-D1C2-4385-B102-D86D82373ADF}" presName="negativeSpace" presStyleCnt="0"/>
      <dgm:spPr/>
      <dgm:t>
        <a:bodyPr/>
        <a:lstStyle/>
        <a:p>
          <a:endParaRPr lang="ru-RU"/>
        </a:p>
      </dgm:t>
    </dgm:pt>
    <dgm:pt modelId="{C4C288CC-5EBF-41F5-BC4F-C873F869DCB6}" type="pres">
      <dgm:prSet presAssocID="{382FB237-D1C2-4385-B102-D86D82373ADF}" presName="childText" presStyleLbl="conFgAcc1" presStyleIdx="0" presStyleCnt="4" custLinFactNeighborY="2300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5664F8-948F-43E2-A3B5-84286BDAFBB3}" type="pres">
      <dgm:prSet presAssocID="{CED53419-CEBC-402A-90F7-C4BD668502D2}" presName="spaceBetweenRectangles" presStyleCnt="0"/>
      <dgm:spPr/>
      <dgm:t>
        <a:bodyPr/>
        <a:lstStyle/>
        <a:p>
          <a:endParaRPr lang="ru-RU"/>
        </a:p>
      </dgm:t>
    </dgm:pt>
    <dgm:pt modelId="{A91DF1F5-5977-4570-A91E-2A1CB9518D0C}" type="pres">
      <dgm:prSet presAssocID="{DDC83C77-58FA-4598-B5D0-9500EB4AFE7F}" presName="parentLin" presStyleCnt="0"/>
      <dgm:spPr/>
      <dgm:t>
        <a:bodyPr/>
        <a:lstStyle/>
        <a:p>
          <a:endParaRPr lang="ru-RU"/>
        </a:p>
      </dgm:t>
    </dgm:pt>
    <dgm:pt modelId="{9B2256F1-44AB-4D61-B0A7-2C3E98A2E77D}" type="pres">
      <dgm:prSet presAssocID="{DDC83C77-58FA-4598-B5D0-9500EB4AFE7F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EDF66815-7317-4406-8FE1-FC2974C7CD92}" type="pres">
      <dgm:prSet presAssocID="{DDC83C77-58FA-4598-B5D0-9500EB4AFE7F}" presName="parentText" presStyleLbl="node1" presStyleIdx="1" presStyleCnt="4" custScaleX="124702" custLinFactNeighborX="5263" custLinFactNeighborY="-1197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10E551-D2AD-475A-8348-3982E0D7A644}" type="pres">
      <dgm:prSet presAssocID="{DDC83C77-58FA-4598-B5D0-9500EB4AFE7F}" presName="negativeSpace" presStyleCnt="0"/>
      <dgm:spPr/>
      <dgm:t>
        <a:bodyPr/>
        <a:lstStyle/>
        <a:p>
          <a:endParaRPr lang="ru-RU"/>
        </a:p>
      </dgm:t>
    </dgm:pt>
    <dgm:pt modelId="{F7F2A511-0B18-45AE-8428-FCB634AAD448}" type="pres">
      <dgm:prSet presAssocID="{DDC83C77-58FA-4598-B5D0-9500EB4AFE7F}" presName="childText" presStyleLbl="conFg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266AF4-1E62-46DA-AE3A-207D3A2D25B7}" type="pres">
      <dgm:prSet presAssocID="{4C4B8A90-7709-40A6-BF67-68A40D010A1C}" presName="spaceBetweenRectangles" presStyleCnt="0"/>
      <dgm:spPr/>
      <dgm:t>
        <a:bodyPr/>
        <a:lstStyle/>
        <a:p>
          <a:endParaRPr lang="ru-RU"/>
        </a:p>
      </dgm:t>
    </dgm:pt>
    <dgm:pt modelId="{B1440A9B-E9A2-4EBA-AD82-99330C0139D1}" type="pres">
      <dgm:prSet presAssocID="{F4677EBA-203C-4C8E-B13F-50D11715954F}" presName="parentLin" presStyleCnt="0"/>
      <dgm:spPr/>
      <dgm:t>
        <a:bodyPr/>
        <a:lstStyle/>
        <a:p>
          <a:endParaRPr lang="ru-RU"/>
        </a:p>
      </dgm:t>
    </dgm:pt>
    <dgm:pt modelId="{BA7B672B-B4A3-4E73-95DF-CFA5D4E05F90}" type="pres">
      <dgm:prSet presAssocID="{F4677EBA-203C-4C8E-B13F-50D11715954F}" presName="parentLeftMargin" presStyleLbl="node1" presStyleIdx="1" presStyleCnt="4"/>
      <dgm:spPr/>
      <dgm:t>
        <a:bodyPr/>
        <a:lstStyle/>
        <a:p>
          <a:endParaRPr lang="ru-RU"/>
        </a:p>
      </dgm:t>
    </dgm:pt>
    <dgm:pt modelId="{60B9CCCD-9BE3-4D77-95D0-2268D16D25A5}" type="pres">
      <dgm:prSet presAssocID="{F4677EBA-203C-4C8E-B13F-50D11715954F}" presName="parentText" presStyleLbl="node1" presStyleIdx="2" presStyleCnt="4" custScaleX="125896" custScaleY="166626" custLinFactNeighborX="2085" custLinFactNeighborY="189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F03E0C3-0A6C-420D-B4D9-7252EDDA6273}" type="pres">
      <dgm:prSet presAssocID="{F4677EBA-203C-4C8E-B13F-50D11715954F}" presName="negativeSpace" presStyleCnt="0"/>
      <dgm:spPr/>
      <dgm:t>
        <a:bodyPr/>
        <a:lstStyle/>
        <a:p>
          <a:endParaRPr lang="ru-RU"/>
        </a:p>
      </dgm:t>
    </dgm:pt>
    <dgm:pt modelId="{F0037F25-29B6-4068-A2F6-070465EFDE7D}" type="pres">
      <dgm:prSet presAssocID="{F4677EBA-203C-4C8E-B13F-50D11715954F}" presName="childText" presStyleLbl="conFg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5A2D87-DF4E-42A8-BE0A-F765501B039D}" type="pres">
      <dgm:prSet presAssocID="{FCCC2EA7-A615-441D-B254-A66073B0C516}" presName="spaceBetweenRectangles" presStyleCnt="0"/>
      <dgm:spPr/>
      <dgm:t>
        <a:bodyPr/>
        <a:lstStyle/>
        <a:p>
          <a:endParaRPr lang="ru-RU"/>
        </a:p>
      </dgm:t>
    </dgm:pt>
    <dgm:pt modelId="{D853BABE-3D89-4A63-B85B-0A6C9AE74608}" type="pres">
      <dgm:prSet presAssocID="{7D1D91F8-F8D7-4258-95EF-7D3A4AD52054}" presName="parentLin" presStyleCnt="0"/>
      <dgm:spPr/>
      <dgm:t>
        <a:bodyPr/>
        <a:lstStyle/>
        <a:p>
          <a:endParaRPr lang="ru-RU"/>
        </a:p>
      </dgm:t>
    </dgm:pt>
    <dgm:pt modelId="{27F36A02-2000-4610-B002-51E2AE8D3161}" type="pres">
      <dgm:prSet presAssocID="{7D1D91F8-F8D7-4258-95EF-7D3A4AD52054}" presName="parentLeftMargin" presStyleLbl="node1" presStyleIdx="2" presStyleCnt="4"/>
      <dgm:spPr/>
      <dgm:t>
        <a:bodyPr/>
        <a:lstStyle/>
        <a:p>
          <a:endParaRPr lang="ru-RU"/>
        </a:p>
      </dgm:t>
    </dgm:pt>
    <dgm:pt modelId="{6A04394D-263B-4A5A-90E4-276553EE296F}" type="pres">
      <dgm:prSet presAssocID="{7D1D91F8-F8D7-4258-95EF-7D3A4AD52054}" presName="parentText" presStyleLbl="node1" presStyleIdx="3" presStyleCnt="4" custScaleX="126388" custScaleY="124481" custLinFactNeighborX="-6977" custLinFactNeighborY="-1075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DA0440-2083-4CEA-91D3-90E24BBFD52D}" type="pres">
      <dgm:prSet presAssocID="{7D1D91F8-F8D7-4258-95EF-7D3A4AD52054}" presName="negativeSpace" presStyleCnt="0"/>
      <dgm:spPr/>
      <dgm:t>
        <a:bodyPr/>
        <a:lstStyle/>
        <a:p>
          <a:endParaRPr lang="ru-RU"/>
        </a:p>
      </dgm:t>
    </dgm:pt>
    <dgm:pt modelId="{C6BF302D-9E44-43EA-8C39-E8360DE454E1}" type="pres">
      <dgm:prSet presAssocID="{7D1D91F8-F8D7-4258-95EF-7D3A4AD52054}" presName="childText" presStyleLbl="conFg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5AB72E0-00EE-4893-969D-1E1E18767075}" srcId="{7A92D030-2401-41BE-8359-A3632CB9F964}" destId="{7D1D91F8-F8D7-4258-95EF-7D3A4AD52054}" srcOrd="3" destOrd="0" parTransId="{7171A9EC-8C69-41BA-80DC-5B979EF7EC66}" sibTransId="{0EDE9FB0-DA38-4A8F-A2AA-2717E0908EA4}"/>
    <dgm:cxn modelId="{157D8544-DBA2-40AA-9509-7501A6EB8B3B}" type="presOf" srcId="{7D1D91F8-F8D7-4258-95EF-7D3A4AD52054}" destId="{27F36A02-2000-4610-B002-51E2AE8D3161}" srcOrd="0" destOrd="0" presId="urn:microsoft.com/office/officeart/2005/8/layout/list1"/>
    <dgm:cxn modelId="{E5117524-0BBB-4E15-B4F0-E55610BB5A39}" type="presOf" srcId="{F4677EBA-203C-4C8E-B13F-50D11715954F}" destId="{60B9CCCD-9BE3-4D77-95D0-2268D16D25A5}" srcOrd="1" destOrd="0" presId="urn:microsoft.com/office/officeart/2005/8/layout/list1"/>
    <dgm:cxn modelId="{E607E706-53F5-4977-8738-587EF1943CCC}" type="presOf" srcId="{DDC83C77-58FA-4598-B5D0-9500EB4AFE7F}" destId="{EDF66815-7317-4406-8FE1-FC2974C7CD92}" srcOrd="1" destOrd="0" presId="urn:microsoft.com/office/officeart/2005/8/layout/list1"/>
    <dgm:cxn modelId="{2F7ECFD4-9B86-47BD-BCEB-265985C1F398}" type="presOf" srcId="{F4677EBA-203C-4C8E-B13F-50D11715954F}" destId="{BA7B672B-B4A3-4E73-95DF-CFA5D4E05F90}" srcOrd="0" destOrd="0" presId="urn:microsoft.com/office/officeart/2005/8/layout/list1"/>
    <dgm:cxn modelId="{73998B0F-BE25-4C7F-BDDC-30F35C31A2CF}" srcId="{7A92D030-2401-41BE-8359-A3632CB9F964}" destId="{382FB237-D1C2-4385-B102-D86D82373ADF}" srcOrd="0" destOrd="0" parTransId="{A4436310-262A-4FCD-9901-92CDD5DEACA7}" sibTransId="{CED53419-CEBC-402A-90F7-C4BD668502D2}"/>
    <dgm:cxn modelId="{64E5CB5C-9D10-41E1-865C-DD9857D94735}" type="presOf" srcId="{DDC83C77-58FA-4598-B5D0-9500EB4AFE7F}" destId="{9B2256F1-44AB-4D61-B0A7-2C3E98A2E77D}" srcOrd="0" destOrd="0" presId="urn:microsoft.com/office/officeart/2005/8/layout/list1"/>
    <dgm:cxn modelId="{EB2B6A7F-8465-4C6A-8AB1-751831570C83}" srcId="{7A92D030-2401-41BE-8359-A3632CB9F964}" destId="{DDC83C77-58FA-4598-B5D0-9500EB4AFE7F}" srcOrd="1" destOrd="0" parTransId="{E04F0D1C-FB25-4D99-8BB0-08961F2271CD}" sibTransId="{4C4B8A90-7709-40A6-BF67-68A40D010A1C}"/>
    <dgm:cxn modelId="{28C8E53A-6CB0-4B62-AF4B-F1124626F6F0}" type="presOf" srcId="{7A92D030-2401-41BE-8359-A3632CB9F964}" destId="{442791FE-8854-43FD-A39B-5FAC099DF14F}" srcOrd="0" destOrd="0" presId="urn:microsoft.com/office/officeart/2005/8/layout/list1"/>
    <dgm:cxn modelId="{69BF643F-A2D4-420E-A67E-B87C186188EC}" type="presOf" srcId="{382FB237-D1C2-4385-B102-D86D82373ADF}" destId="{CCB6B0BD-89E9-4103-8225-91652A6FB7B7}" srcOrd="0" destOrd="0" presId="urn:microsoft.com/office/officeart/2005/8/layout/list1"/>
    <dgm:cxn modelId="{B2559758-5B24-498C-9D8C-6408BD691142}" srcId="{7A92D030-2401-41BE-8359-A3632CB9F964}" destId="{F4677EBA-203C-4C8E-B13F-50D11715954F}" srcOrd="2" destOrd="0" parTransId="{820A99CB-FF8C-49AF-9D95-74D4DF9AB348}" sibTransId="{FCCC2EA7-A615-441D-B254-A66073B0C516}"/>
    <dgm:cxn modelId="{44191345-12C1-4FBD-8D33-377F04D13DDB}" type="presOf" srcId="{382FB237-D1C2-4385-B102-D86D82373ADF}" destId="{55F689C2-EE04-4486-BA7D-32AFEE87B1BB}" srcOrd="1" destOrd="0" presId="urn:microsoft.com/office/officeart/2005/8/layout/list1"/>
    <dgm:cxn modelId="{F9B95975-4B54-49EE-84E6-086E471090C1}" type="presOf" srcId="{7D1D91F8-F8D7-4258-95EF-7D3A4AD52054}" destId="{6A04394D-263B-4A5A-90E4-276553EE296F}" srcOrd="1" destOrd="0" presId="urn:microsoft.com/office/officeart/2005/8/layout/list1"/>
    <dgm:cxn modelId="{425571DA-8261-4CF2-9C0B-1C590F7C2C01}" type="presParOf" srcId="{442791FE-8854-43FD-A39B-5FAC099DF14F}" destId="{6FC72E96-8147-40DC-AF3C-E7805D8C9F13}" srcOrd="0" destOrd="0" presId="urn:microsoft.com/office/officeart/2005/8/layout/list1"/>
    <dgm:cxn modelId="{27F2B36C-B861-40B6-8A93-31D1958F0B40}" type="presParOf" srcId="{6FC72E96-8147-40DC-AF3C-E7805D8C9F13}" destId="{CCB6B0BD-89E9-4103-8225-91652A6FB7B7}" srcOrd="0" destOrd="0" presId="urn:microsoft.com/office/officeart/2005/8/layout/list1"/>
    <dgm:cxn modelId="{F5184581-F156-493F-B0EA-59C850C84D0C}" type="presParOf" srcId="{6FC72E96-8147-40DC-AF3C-E7805D8C9F13}" destId="{55F689C2-EE04-4486-BA7D-32AFEE87B1BB}" srcOrd="1" destOrd="0" presId="urn:microsoft.com/office/officeart/2005/8/layout/list1"/>
    <dgm:cxn modelId="{25038D28-A13F-46A3-951D-F798FFA5E495}" type="presParOf" srcId="{442791FE-8854-43FD-A39B-5FAC099DF14F}" destId="{D4282242-2B6E-4A04-86B3-DC98BFCD1A51}" srcOrd="1" destOrd="0" presId="urn:microsoft.com/office/officeart/2005/8/layout/list1"/>
    <dgm:cxn modelId="{7C18B369-AC0B-4E1F-B6E5-D53D3B758578}" type="presParOf" srcId="{442791FE-8854-43FD-A39B-5FAC099DF14F}" destId="{C4C288CC-5EBF-41F5-BC4F-C873F869DCB6}" srcOrd="2" destOrd="0" presId="urn:microsoft.com/office/officeart/2005/8/layout/list1"/>
    <dgm:cxn modelId="{84CF69A4-CD54-4AB3-9FD8-918E434CDB36}" type="presParOf" srcId="{442791FE-8854-43FD-A39B-5FAC099DF14F}" destId="{795664F8-948F-43E2-A3B5-84286BDAFBB3}" srcOrd="3" destOrd="0" presId="urn:microsoft.com/office/officeart/2005/8/layout/list1"/>
    <dgm:cxn modelId="{D3BB121D-25DB-4007-917A-FFC3F08B28AB}" type="presParOf" srcId="{442791FE-8854-43FD-A39B-5FAC099DF14F}" destId="{A91DF1F5-5977-4570-A91E-2A1CB9518D0C}" srcOrd="4" destOrd="0" presId="urn:microsoft.com/office/officeart/2005/8/layout/list1"/>
    <dgm:cxn modelId="{F263A533-6D9A-4E74-BC8E-2633E5AC9BB8}" type="presParOf" srcId="{A91DF1F5-5977-4570-A91E-2A1CB9518D0C}" destId="{9B2256F1-44AB-4D61-B0A7-2C3E98A2E77D}" srcOrd="0" destOrd="0" presId="urn:microsoft.com/office/officeart/2005/8/layout/list1"/>
    <dgm:cxn modelId="{6885FAB2-4580-4615-886C-317D561F00E5}" type="presParOf" srcId="{A91DF1F5-5977-4570-A91E-2A1CB9518D0C}" destId="{EDF66815-7317-4406-8FE1-FC2974C7CD92}" srcOrd="1" destOrd="0" presId="urn:microsoft.com/office/officeart/2005/8/layout/list1"/>
    <dgm:cxn modelId="{728098CC-81AD-454F-A379-4BED3EFAB710}" type="presParOf" srcId="{442791FE-8854-43FD-A39B-5FAC099DF14F}" destId="{D410E551-D2AD-475A-8348-3982E0D7A644}" srcOrd="5" destOrd="0" presId="urn:microsoft.com/office/officeart/2005/8/layout/list1"/>
    <dgm:cxn modelId="{04C548AB-2ED2-4135-936B-36638E5A3134}" type="presParOf" srcId="{442791FE-8854-43FD-A39B-5FAC099DF14F}" destId="{F7F2A511-0B18-45AE-8428-FCB634AAD448}" srcOrd="6" destOrd="0" presId="urn:microsoft.com/office/officeart/2005/8/layout/list1"/>
    <dgm:cxn modelId="{56F69BA4-57D9-408C-AFDE-1E5E9BD79F3F}" type="presParOf" srcId="{442791FE-8854-43FD-A39B-5FAC099DF14F}" destId="{5E266AF4-1E62-46DA-AE3A-207D3A2D25B7}" srcOrd="7" destOrd="0" presId="urn:microsoft.com/office/officeart/2005/8/layout/list1"/>
    <dgm:cxn modelId="{E76EAEC6-4842-4E82-A6F2-3B76CD385DDE}" type="presParOf" srcId="{442791FE-8854-43FD-A39B-5FAC099DF14F}" destId="{B1440A9B-E9A2-4EBA-AD82-99330C0139D1}" srcOrd="8" destOrd="0" presId="urn:microsoft.com/office/officeart/2005/8/layout/list1"/>
    <dgm:cxn modelId="{EEADBF18-F3EB-44AE-9C93-AAB481FB17DF}" type="presParOf" srcId="{B1440A9B-E9A2-4EBA-AD82-99330C0139D1}" destId="{BA7B672B-B4A3-4E73-95DF-CFA5D4E05F90}" srcOrd="0" destOrd="0" presId="urn:microsoft.com/office/officeart/2005/8/layout/list1"/>
    <dgm:cxn modelId="{AE43D1EB-ACF9-43A0-89FD-11C68B34446D}" type="presParOf" srcId="{B1440A9B-E9A2-4EBA-AD82-99330C0139D1}" destId="{60B9CCCD-9BE3-4D77-95D0-2268D16D25A5}" srcOrd="1" destOrd="0" presId="urn:microsoft.com/office/officeart/2005/8/layout/list1"/>
    <dgm:cxn modelId="{66AEA635-9F3C-42C2-83FE-E117579D7F54}" type="presParOf" srcId="{442791FE-8854-43FD-A39B-5FAC099DF14F}" destId="{DF03E0C3-0A6C-420D-B4D9-7252EDDA6273}" srcOrd="9" destOrd="0" presId="urn:microsoft.com/office/officeart/2005/8/layout/list1"/>
    <dgm:cxn modelId="{6702977B-227B-4032-8793-25A5DB7B3110}" type="presParOf" srcId="{442791FE-8854-43FD-A39B-5FAC099DF14F}" destId="{F0037F25-29B6-4068-A2F6-070465EFDE7D}" srcOrd="10" destOrd="0" presId="urn:microsoft.com/office/officeart/2005/8/layout/list1"/>
    <dgm:cxn modelId="{63B9EC58-55EB-4F50-9B3F-539BAA7C7E04}" type="presParOf" srcId="{442791FE-8854-43FD-A39B-5FAC099DF14F}" destId="{CC5A2D87-DF4E-42A8-BE0A-F765501B039D}" srcOrd="11" destOrd="0" presId="urn:microsoft.com/office/officeart/2005/8/layout/list1"/>
    <dgm:cxn modelId="{716963B3-4155-45B3-A450-94C2105D465F}" type="presParOf" srcId="{442791FE-8854-43FD-A39B-5FAC099DF14F}" destId="{D853BABE-3D89-4A63-B85B-0A6C9AE74608}" srcOrd="12" destOrd="0" presId="urn:microsoft.com/office/officeart/2005/8/layout/list1"/>
    <dgm:cxn modelId="{D5A0B279-B1B1-4330-8741-1A53A67A5B39}" type="presParOf" srcId="{D853BABE-3D89-4A63-B85B-0A6C9AE74608}" destId="{27F36A02-2000-4610-B002-51E2AE8D3161}" srcOrd="0" destOrd="0" presId="urn:microsoft.com/office/officeart/2005/8/layout/list1"/>
    <dgm:cxn modelId="{3F7E4D96-2425-46FC-8310-2A8D1BC8EC33}" type="presParOf" srcId="{D853BABE-3D89-4A63-B85B-0A6C9AE74608}" destId="{6A04394D-263B-4A5A-90E4-276553EE296F}" srcOrd="1" destOrd="0" presId="urn:microsoft.com/office/officeart/2005/8/layout/list1"/>
    <dgm:cxn modelId="{1E7551AB-9FA4-45C9-AE1F-6B37DC2D9F14}" type="presParOf" srcId="{442791FE-8854-43FD-A39B-5FAC099DF14F}" destId="{69DA0440-2083-4CEA-91D3-90E24BBFD52D}" srcOrd="13" destOrd="0" presId="urn:microsoft.com/office/officeart/2005/8/layout/list1"/>
    <dgm:cxn modelId="{8A105B3A-647E-4015-9971-3A947D1130B4}" type="presParOf" srcId="{442791FE-8854-43FD-A39B-5FAC099DF14F}" destId="{C6BF302D-9E44-43EA-8C39-E8360DE454E1}" srcOrd="14" destOrd="0" presId="urn:microsoft.com/office/officeart/2005/8/layout/list1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2775290-4EDB-4721-B931-E1EA1F24D276}" type="doc">
      <dgm:prSet loTypeId="urn:microsoft.com/office/officeart/2005/8/layout/hList6" loCatId="list" qsTypeId="urn:microsoft.com/office/officeart/2005/8/quickstyle/3d5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EF626BA-3AD4-42A9-907E-8A83ED943564}">
      <dgm:prSet phldrT="[Текст]" custT="1"/>
      <dgm:spPr/>
      <dgm:t>
        <a:bodyPr/>
        <a:lstStyle/>
        <a:p>
          <a:r>
            <a:rPr lang="ru-RU" sz="2000" b="1" dirty="0">
              <a:solidFill>
                <a:sysClr val="windowText" lastClr="000000"/>
              </a:solidFill>
            </a:rPr>
            <a:t>- напечатано </a:t>
          </a:r>
          <a:r>
            <a:rPr lang="ru-RU" sz="2000" b="1" dirty="0" smtClean="0">
              <a:solidFill>
                <a:sysClr val="windowText" lastClr="000000"/>
              </a:solidFill>
            </a:rPr>
            <a:t>40 </a:t>
          </a:r>
          <a:r>
            <a:rPr lang="ru-RU" sz="2000" dirty="0">
              <a:solidFill>
                <a:sysClr val="windowText" lastClr="000000"/>
              </a:solidFill>
            </a:rPr>
            <a:t>Вестников </a:t>
          </a:r>
          <a:r>
            <a:rPr lang="ru-RU" sz="2000" dirty="0" err="1">
              <a:solidFill>
                <a:sysClr val="windowText" lastClr="000000"/>
              </a:solidFill>
            </a:rPr>
            <a:t>Студеновского</a:t>
          </a:r>
          <a:r>
            <a:rPr lang="ru-RU" sz="2000" dirty="0">
              <a:solidFill>
                <a:sysClr val="windowText" lastClr="000000"/>
              </a:solidFill>
            </a:rPr>
            <a:t> сельсовета</a:t>
          </a:r>
        </a:p>
      </dgm:t>
    </dgm:pt>
    <dgm:pt modelId="{4F8011C8-50A8-457A-9645-31EAAEA93125}" type="parTrans" cxnId="{5BA2B678-72FB-427D-B104-5956A77A6F00}">
      <dgm:prSet/>
      <dgm:spPr/>
      <dgm:t>
        <a:bodyPr/>
        <a:lstStyle/>
        <a:p>
          <a:endParaRPr lang="ru-RU"/>
        </a:p>
      </dgm:t>
    </dgm:pt>
    <dgm:pt modelId="{D4F385E6-9CD7-4554-ADDC-0D780454CC60}" type="sibTrans" cxnId="{5BA2B678-72FB-427D-B104-5956A77A6F00}">
      <dgm:prSet/>
      <dgm:spPr/>
      <dgm:t>
        <a:bodyPr/>
        <a:lstStyle/>
        <a:p>
          <a:endParaRPr lang="ru-RU"/>
        </a:p>
      </dgm:t>
    </dgm:pt>
    <dgm:pt modelId="{52F2C9A9-CEBE-40B4-B350-63B8D0693148}">
      <dgm:prSet phldrT="[Текст]" custT="1"/>
      <dgm:spPr/>
      <dgm:t>
        <a:bodyPr/>
        <a:lstStyle/>
        <a:p>
          <a:r>
            <a:rPr lang="ru-RU" sz="2000" dirty="0">
              <a:solidFill>
                <a:sysClr val="windowText" lastClr="000000"/>
              </a:solidFill>
            </a:rPr>
            <a:t>- </a:t>
          </a:r>
          <a:r>
            <a:rPr lang="ru-RU" sz="2000" dirty="0" smtClean="0">
              <a:solidFill>
                <a:sysClr val="windowText" lastClr="000000"/>
              </a:solidFill>
            </a:rPr>
            <a:t>разработано </a:t>
          </a:r>
          <a:r>
            <a:rPr lang="ru-RU" sz="2000" dirty="0">
              <a:solidFill>
                <a:sysClr val="windowText" lastClr="000000"/>
              </a:solidFill>
            </a:rPr>
            <a:t>и </a:t>
          </a:r>
          <a:r>
            <a:rPr lang="ru-RU" sz="2000" dirty="0" smtClean="0">
              <a:solidFill>
                <a:sysClr val="windowText" lastClr="000000"/>
              </a:solidFill>
            </a:rPr>
            <a:t>утверждено </a:t>
          </a:r>
          <a:r>
            <a:rPr lang="ru-RU" sz="2400" dirty="0" smtClean="0">
              <a:solidFill>
                <a:sysClr val="windowText" lastClr="000000"/>
              </a:solidFill>
            </a:rPr>
            <a:t>169</a:t>
          </a:r>
          <a:r>
            <a:rPr lang="ru-RU" sz="2000" dirty="0" smtClean="0">
              <a:solidFill>
                <a:sysClr val="windowText" lastClr="000000"/>
              </a:solidFill>
            </a:rPr>
            <a:t> </a:t>
          </a:r>
          <a:r>
            <a:rPr lang="ru-RU" sz="2000" dirty="0">
              <a:solidFill>
                <a:sysClr val="windowText" lastClr="000000"/>
              </a:solidFill>
            </a:rPr>
            <a:t>НПА </a:t>
          </a:r>
          <a:r>
            <a:rPr lang="ru-RU" sz="2000" dirty="0" err="1">
              <a:solidFill>
                <a:sysClr val="windowText" lastClr="000000"/>
              </a:solidFill>
            </a:rPr>
            <a:t>Студеновского</a:t>
          </a:r>
          <a:r>
            <a:rPr lang="ru-RU" sz="2000" dirty="0">
              <a:solidFill>
                <a:sysClr val="windowText" lastClr="000000"/>
              </a:solidFill>
            </a:rPr>
            <a:t> сельсовета</a:t>
          </a:r>
        </a:p>
      </dgm:t>
    </dgm:pt>
    <dgm:pt modelId="{691ACCC8-129D-442F-B8C2-0BBAD0848F6D}" type="parTrans" cxnId="{39364B19-9D26-4BAE-B2EB-D219A966D6B8}">
      <dgm:prSet/>
      <dgm:spPr/>
      <dgm:t>
        <a:bodyPr/>
        <a:lstStyle/>
        <a:p>
          <a:endParaRPr lang="ru-RU"/>
        </a:p>
      </dgm:t>
    </dgm:pt>
    <dgm:pt modelId="{970750F4-F784-49BF-A108-D02F20091DA5}" type="sibTrans" cxnId="{39364B19-9D26-4BAE-B2EB-D219A966D6B8}">
      <dgm:prSet/>
      <dgm:spPr/>
      <dgm:t>
        <a:bodyPr/>
        <a:lstStyle/>
        <a:p>
          <a:endParaRPr lang="ru-RU"/>
        </a:p>
      </dgm:t>
    </dgm:pt>
    <dgm:pt modelId="{64DFED4C-F293-4E07-BA25-AF965E5E6BE3}">
      <dgm:prSet phldrT="[Текст]" custT="1"/>
      <dgm:spPr/>
      <dgm:t>
        <a:bodyPr/>
        <a:lstStyle/>
        <a:p>
          <a:r>
            <a:rPr lang="ru-RU" sz="2000" dirty="0">
              <a:solidFill>
                <a:sysClr val="windowText" lastClr="000000"/>
              </a:solidFill>
            </a:rPr>
            <a:t>Зарегистрировано </a:t>
          </a:r>
          <a:r>
            <a:rPr lang="ru-RU" sz="2000" dirty="0" smtClean="0">
              <a:solidFill>
                <a:sysClr val="windowText" lastClr="000000"/>
              </a:solidFill>
            </a:rPr>
            <a:t>638 </a:t>
          </a:r>
          <a:r>
            <a:rPr lang="ru-RU" sz="2000" dirty="0">
              <a:solidFill>
                <a:sysClr val="windowText" lastClr="000000"/>
              </a:solidFill>
            </a:rPr>
            <a:t>входящих писем , </a:t>
          </a:r>
          <a:r>
            <a:rPr lang="ru-RU" sz="2000" dirty="0" smtClean="0">
              <a:solidFill>
                <a:sysClr val="windowText" lastClr="000000"/>
              </a:solidFill>
            </a:rPr>
            <a:t>                          </a:t>
          </a:r>
          <a:r>
            <a:rPr lang="ru-RU" sz="2400" dirty="0" smtClean="0">
              <a:solidFill>
                <a:sysClr val="windowText" lastClr="000000"/>
              </a:solidFill>
            </a:rPr>
            <a:t>371-</a:t>
          </a:r>
          <a:r>
            <a:rPr lang="ru-RU" sz="2000" dirty="0" smtClean="0">
              <a:solidFill>
                <a:sysClr val="windowText" lastClr="000000"/>
              </a:solidFill>
            </a:rPr>
            <a:t>исходящее письмо</a:t>
          </a:r>
          <a:endParaRPr lang="ru-RU" sz="2000" dirty="0">
            <a:solidFill>
              <a:sysClr val="windowText" lastClr="000000"/>
            </a:solidFill>
          </a:endParaRPr>
        </a:p>
      </dgm:t>
    </dgm:pt>
    <dgm:pt modelId="{F833AA8E-8991-4FBA-B3F2-966F6E6BB5FB}" type="parTrans" cxnId="{B0C8FA77-C676-4919-AE7B-F1906E082DE4}">
      <dgm:prSet/>
      <dgm:spPr/>
      <dgm:t>
        <a:bodyPr/>
        <a:lstStyle/>
        <a:p>
          <a:endParaRPr lang="ru-RU"/>
        </a:p>
      </dgm:t>
    </dgm:pt>
    <dgm:pt modelId="{2D867E47-39FD-4C21-B9F2-9A2D5F88B4F3}" type="sibTrans" cxnId="{B0C8FA77-C676-4919-AE7B-F1906E082DE4}">
      <dgm:prSet/>
      <dgm:spPr/>
      <dgm:t>
        <a:bodyPr/>
        <a:lstStyle/>
        <a:p>
          <a:endParaRPr lang="ru-RU"/>
        </a:p>
      </dgm:t>
    </dgm:pt>
    <dgm:pt modelId="{6CC068F3-8FAE-46DC-8F77-2C0B3CD1A52F}">
      <dgm:prSet phldrT="[Текст]" custT="1"/>
      <dgm:spPr/>
      <dgm:t>
        <a:bodyPr/>
        <a:lstStyle/>
        <a:p>
          <a:r>
            <a:rPr lang="ru-RU" sz="2000" dirty="0">
              <a:solidFill>
                <a:sysClr val="windowText" lastClr="000000"/>
              </a:solidFill>
            </a:rPr>
            <a:t>- приняты на обязательные </a:t>
          </a:r>
          <a:r>
            <a:rPr lang="ru-RU" sz="2000" dirty="0" smtClean="0">
              <a:solidFill>
                <a:sysClr val="windowText" lastClr="000000"/>
              </a:solidFill>
            </a:rPr>
            <a:t>работы 6 человек </a:t>
          </a:r>
        </a:p>
        <a:p>
          <a:r>
            <a:rPr lang="ru-RU" sz="2000" dirty="0" smtClean="0">
              <a:solidFill>
                <a:sysClr val="windowText" lastClr="000000"/>
              </a:solidFill>
            </a:rPr>
            <a:t>от Управления Федеральной службы судебных приставов по НСО (УФССП)</a:t>
          </a:r>
          <a:endParaRPr lang="ru-RU" sz="2000" dirty="0">
            <a:solidFill>
              <a:sysClr val="windowText" lastClr="000000"/>
            </a:solidFill>
          </a:endParaRPr>
        </a:p>
      </dgm:t>
    </dgm:pt>
    <dgm:pt modelId="{5673DEE4-76A0-4A97-8CCB-47D700E857CF}" type="parTrans" cxnId="{0CCFAA5F-05F4-4C6D-AE8E-20EB5BEFF00C}">
      <dgm:prSet/>
      <dgm:spPr/>
      <dgm:t>
        <a:bodyPr/>
        <a:lstStyle/>
        <a:p>
          <a:endParaRPr lang="ru-RU"/>
        </a:p>
      </dgm:t>
    </dgm:pt>
    <dgm:pt modelId="{01F24475-F7BC-4C0B-9B9F-F4CB58CEE585}" type="sibTrans" cxnId="{0CCFAA5F-05F4-4C6D-AE8E-20EB5BEFF00C}">
      <dgm:prSet/>
      <dgm:spPr/>
      <dgm:t>
        <a:bodyPr/>
        <a:lstStyle/>
        <a:p>
          <a:endParaRPr lang="ru-RU"/>
        </a:p>
      </dgm:t>
    </dgm:pt>
    <dgm:pt modelId="{FA1CE8D3-D9F7-4868-8B12-AF38380471A0}">
      <dgm:prSet phldrT="[Текст]" custT="1"/>
      <dgm:spPr/>
      <dgm:t>
        <a:bodyPr/>
        <a:lstStyle/>
        <a:p>
          <a:r>
            <a:rPr lang="ru-RU" sz="2000" dirty="0">
              <a:solidFill>
                <a:sysClr val="windowText" lastClr="000000"/>
              </a:solidFill>
            </a:rPr>
            <a:t>проведено </a:t>
          </a:r>
          <a:r>
            <a:rPr lang="ru-RU" sz="2000" dirty="0" smtClean="0">
              <a:solidFill>
                <a:sysClr val="windowText" lastClr="000000"/>
              </a:solidFill>
            </a:rPr>
            <a:t>8 </a:t>
          </a:r>
          <a:r>
            <a:rPr lang="ru-RU" sz="2000" dirty="0">
              <a:solidFill>
                <a:sysClr val="windowText" lastClr="000000"/>
              </a:solidFill>
            </a:rPr>
            <a:t>сессий, </a:t>
          </a:r>
          <a:r>
            <a:rPr lang="ru-RU" sz="2000" dirty="0" smtClean="0">
              <a:solidFill>
                <a:sysClr val="windowText" lastClr="000000"/>
              </a:solidFill>
            </a:rPr>
            <a:t>                  принято </a:t>
          </a:r>
          <a:r>
            <a:rPr lang="ru-RU" sz="2400" dirty="0" smtClean="0">
              <a:solidFill>
                <a:sysClr val="windowText" lastClr="000000"/>
              </a:solidFill>
            </a:rPr>
            <a:t>46 </a:t>
          </a:r>
          <a:r>
            <a:rPr lang="ru-RU" sz="2000" dirty="0" smtClean="0">
              <a:solidFill>
                <a:sysClr val="windowText" lastClr="000000"/>
              </a:solidFill>
            </a:rPr>
            <a:t>решений</a:t>
          </a:r>
          <a:endParaRPr lang="ru-RU" sz="2000" dirty="0">
            <a:solidFill>
              <a:sysClr val="windowText" lastClr="000000"/>
            </a:solidFill>
          </a:endParaRPr>
        </a:p>
      </dgm:t>
    </dgm:pt>
    <dgm:pt modelId="{EB8AFC16-5292-4AF6-9049-822B7FC68949}" type="sibTrans" cxnId="{965E4138-E1B4-479F-AE5B-489A7B85D3C2}">
      <dgm:prSet/>
      <dgm:spPr/>
      <dgm:t>
        <a:bodyPr/>
        <a:lstStyle/>
        <a:p>
          <a:endParaRPr lang="ru-RU"/>
        </a:p>
      </dgm:t>
    </dgm:pt>
    <dgm:pt modelId="{B7D98737-D664-4F10-8723-C335E56D79C6}" type="parTrans" cxnId="{965E4138-E1B4-479F-AE5B-489A7B85D3C2}">
      <dgm:prSet/>
      <dgm:spPr/>
      <dgm:t>
        <a:bodyPr/>
        <a:lstStyle/>
        <a:p>
          <a:endParaRPr lang="ru-RU"/>
        </a:p>
      </dgm:t>
    </dgm:pt>
    <dgm:pt modelId="{AB2FD720-D7C6-49F0-BCCB-28C757F75BE1}" type="pres">
      <dgm:prSet presAssocID="{32775290-4EDB-4721-B931-E1EA1F24D276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38DFDBA-90CB-4646-9751-68DEA32346AA}" type="pres">
      <dgm:prSet presAssocID="{DEF626BA-3AD4-42A9-907E-8A83ED943564}" presName="node" presStyleLbl="node1" presStyleIdx="0" presStyleCnt="3" custLinFactNeighborX="-68187" custLinFactNeighborY="14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C1947F0-1E52-4B0F-9048-E17D2D362183}" type="pres">
      <dgm:prSet presAssocID="{D4F385E6-9CD7-4554-ADDC-0D780454CC60}" presName="sibTrans" presStyleCnt="0"/>
      <dgm:spPr/>
    </dgm:pt>
    <dgm:pt modelId="{163BD5F1-EABE-4354-8E94-BE437D6F47A7}" type="pres">
      <dgm:prSet presAssocID="{52F2C9A9-CEBE-40B4-B350-63B8D0693148}" presName="node" presStyleLbl="node1" presStyleIdx="1" presStyleCnt="3" custLinFactNeighborX="-71439" custLinFactNeighborY="267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E4A19E-EAAD-42EC-8018-C3DA2C2FBF3C}" type="pres">
      <dgm:prSet presAssocID="{970750F4-F784-49BF-A108-D02F20091DA5}" presName="sibTrans" presStyleCnt="0"/>
      <dgm:spPr/>
    </dgm:pt>
    <dgm:pt modelId="{E8CD69E7-AAD9-4785-92E2-3FE7B83857A6}" type="pres">
      <dgm:prSet presAssocID="{6CC068F3-8FAE-46DC-8F77-2C0B3CD1A52F}" presName="node" presStyleLbl="node1" presStyleIdx="2" presStyleCnt="3" custLinFactX="-1533" custLinFactNeighborX="-100000" custLinFactNeighborY="19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0A9AF1D-0CA0-46A0-A0D4-2B3643A93D9F}" type="presOf" srcId="{DEF626BA-3AD4-42A9-907E-8A83ED943564}" destId="{038DFDBA-90CB-4646-9751-68DEA32346AA}" srcOrd="0" destOrd="0" presId="urn:microsoft.com/office/officeart/2005/8/layout/hList6"/>
    <dgm:cxn modelId="{5BA2B678-72FB-427D-B104-5956A77A6F00}" srcId="{32775290-4EDB-4721-B931-E1EA1F24D276}" destId="{DEF626BA-3AD4-42A9-907E-8A83ED943564}" srcOrd="0" destOrd="0" parTransId="{4F8011C8-50A8-457A-9645-31EAAEA93125}" sibTransId="{D4F385E6-9CD7-4554-ADDC-0D780454CC60}"/>
    <dgm:cxn modelId="{32B54656-4910-49F0-84AB-783ADC54C767}" type="presOf" srcId="{6CC068F3-8FAE-46DC-8F77-2C0B3CD1A52F}" destId="{E8CD69E7-AAD9-4785-92E2-3FE7B83857A6}" srcOrd="0" destOrd="0" presId="urn:microsoft.com/office/officeart/2005/8/layout/hList6"/>
    <dgm:cxn modelId="{0CCFAA5F-05F4-4C6D-AE8E-20EB5BEFF00C}" srcId="{32775290-4EDB-4721-B931-E1EA1F24D276}" destId="{6CC068F3-8FAE-46DC-8F77-2C0B3CD1A52F}" srcOrd="2" destOrd="0" parTransId="{5673DEE4-76A0-4A97-8CCB-47D700E857CF}" sibTransId="{01F24475-F7BC-4C0B-9B9F-F4CB58CEE585}"/>
    <dgm:cxn modelId="{B0C8FA77-C676-4919-AE7B-F1906E082DE4}" srcId="{52F2C9A9-CEBE-40B4-B350-63B8D0693148}" destId="{64DFED4C-F293-4E07-BA25-AF965E5E6BE3}" srcOrd="0" destOrd="0" parTransId="{F833AA8E-8991-4FBA-B3F2-966F6E6BB5FB}" sibTransId="{2D867E47-39FD-4C21-B9F2-9A2D5F88B4F3}"/>
    <dgm:cxn modelId="{C10FE8CF-FF20-493E-9CBD-5F37DC8F8E11}" type="presOf" srcId="{FA1CE8D3-D9F7-4868-8B12-AF38380471A0}" destId="{038DFDBA-90CB-4646-9751-68DEA32346AA}" srcOrd="0" destOrd="1" presId="urn:microsoft.com/office/officeart/2005/8/layout/hList6"/>
    <dgm:cxn modelId="{3A20BB9A-CB3E-4B4D-AF6C-8EA082BECE0D}" type="presOf" srcId="{52F2C9A9-CEBE-40B4-B350-63B8D0693148}" destId="{163BD5F1-EABE-4354-8E94-BE437D6F47A7}" srcOrd="0" destOrd="0" presId="urn:microsoft.com/office/officeart/2005/8/layout/hList6"/>
    <dgm:cxn modelId="{6E630AAE-0BF5-497A-B6C2-57BC437EAA83}" type="presOf" srcId="{32775290-4EDB-4721-B931-E1EA1F24D276}" destId="{AB2FD720-D7C6-49F0-BCCB-28C757F75BE1}" srcOrd="0" destOrd="0" presId="urn:microsoft.com/office/officeart/2005/8/layout/hList6"/>
    <dgm:cxn modelId="{965E4138-E1B4-479F-AE5B-489A7B85D3C2}" srcId="{DEF626BA-3AD4-42A9-907E-8A83ED943564}" destId="{FA1CE8D3-D9F7-4868-8B12-AF38380471A0}" srcOrd="0" destOrd="0" parTransId="{B7D98737-D664-4F10-8723-C335E56D79C6}" sibTransId="{EB8AFC16-5292-4AF6-9049-822B7FC68949}"/>
    <dgm:cxn modelId="{CD237533-4FFD-4F27-AE82-4F909C91F5E6}" type="presOf" srcId="{64DFED4C-F293-4E07-BA25-AF965E5E6BE3}" destId="{163BD5F1-EABE-4354-8E94-BE437D6F47A7}" srcOrd="0" destOrd="1" presId="urn:microsoft.com/office/officeart/2005/8/layout/hList6"/>
    <dgm:cxn modelId="{39364B19-9D26-4BAE-B2EB-D219A966D6B8}" srcId="{32775290-4EDB-4721-B931-E1EA1F24D276}" destId="{52F2C9A9-CEBE-40B4-B350-63B8D0693148}" srcOrd="1" destOrd="0" parTransId="{691ACCC8-129D-442F-B8C2-0BBAD0848F6D}" sibTransId="{970750F4-F784-49BF-A108-D02F20091DA5}"/>
    <dgm:cxn modelId="{9DC435FE-9A32-4163-863D-8C67228FA308}" type="presParOf" srcId="{AB2FD720-D7C6-49F0-BCCB-28C757F75BE1}" destId="{038DFDBA-90CB-4646-9751-68DEA32346AA}" srcOrd="0" destOrd="0" presId="urn:microsoft.com/office/officeart/2005/8/layout/hList6"/>
    <dgm:cxn modelId="{F28CE1EC-4104-45A2-9183-EDE5962B9AF7}" type="presParOf" srcId="{AB2FD720-D7C6-49F0-BCCB-28C757F75BE1}" destId="{4C1947F0-1E52-4B0F-9048-E17D2D362183}" srcOrd="1" destOrd="0" presId="urn:microsoft.com/office/officeart/2005/8/layout/hList6"/>
    <dgm:cxn modelId="{D7BDC9A9-2519-4032-ACA9-70CB2368BB66}" type="presParOf" srcId="{AB2FD720-D7C6-49F0-BCCB-28C757F75BE1}" destId="{163BD5F1-EABE-4354-8E94-BE437D6F47A7}" srcOrd="2" destOrd="0" presId="urn:microsoft.com/office/officeart/2005/8/layout/hList6"/>
    <dgm:cxn modelId="{07BAB081-2D07-4691-B7F0-0AC1320B82DD}" type="presParOf" srcId="{AB2FD720-D7C6-49F0-BCCB-28C757F75BE1}" destId="{F9E4A19E-EAAD-42EC-8018-C3DA2C2FBF3C}" srcOrd="3" destOrd="0" presId="urn:microsoft.com/office/officeart/2005/8/layout/hList6"/>
    <dgm:cxn modelId="{D68F7D17-EF2C-4548-9430-AB83D9FC2D4D}" type="presParOf" srcId="{AB2FD720-D7C6-49F0-BCCB-28C757F75BE1}" destId="{E8CD69E7-AAD9-4785-92E2-3FE7B83857A6}" srcOrd="4" destOrd="0" presId="urn:microsoft.com/office/officeart/2005/8/layout/hList6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60255B1-79E1-47E9-A70E-D623CF0F9E67}">
      <dsp:nvSpPr>
        <dsp:cNvPr id="0" name=""/>
        <dsp:cNvSpPr/>
      </dsp:nvSpPr>
      <dsp:spPr>
        <a:xfrm>
          <a:off x="0" y="0"/>
          <a:ext cx="6286544" cy="1243013"/>
        </a:xfrm>
        <a:prstGeom prst="rect">
          <a:avLst/>
        </a:prstGeom>
        <a:solidFill>
          <a:schemeClr val="accent5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256 </a:t>
          </a:r>
          <a:r>
            <a:rPr lang="ru-RU" sz="24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граждан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состоят на воинском учете</a:t>
          </a:r>
        </a:p>
      </dsp:txBody>
      <dsp:txXfrm>
        <a:off x="0" y="0"/>
        <a:ext cx="6286544" cy="1243013"/>
      </dsp:txXfrm>
    </dsp:sp>
    <dsp:sp modelId="{AEA99989-6988-4382-B08A-6DA30CE6793B}">
      <dsp:nvSpPr>
        <dsp:cNvPr id="0" name=""/>
        <dsp:cNvSpPr/>
      </dsp:nvSpPr>
      <dsp:spPr>
        <a:xfrm>
          <a:off x="0" y="1262590"/>
          <a:ext cx="2093468" cy="2610328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21</a:t>
          </a:r>
          <a:endParaRPr lang="ru-RU" sz="28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подлежат призыву</a:t>
          </a:r>
        </a:p>
      </dsp:txBody>
      <dsp:txXfrm>
        <a:off x="0" y="1262590"/>
        <a:ext cx="2093468" cy="2610328"/>
      </dsp:txXfrm>
    </dsp:sp>
    <dsp:sp modelId="{84282739-2E95-456A-9FD6-E22A510F1664}">
      <dsp:nvSpPr>
        <dsp:cNvPr id="0" name=""/>
        <dsp:cNvSpPr/>
      </dsp:nvSpPr>
      <dsp:spPr>
        <a:xfrm>
          <a:off x="2096537" y="1243013"/>
          <a:ext cx="2093468" cy="2610328"/>
        </a:xfrm>
        <a:prstGeom prst="rect">
          <a:avLst/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8 </a:t>
          </a:r>
          <a:endParaRPr lang="ru-RU" sz="28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подлежат постановке на первоначальный воинский учет</a:t>
          </a:r>
        </a:p>
      </dsp:txBody>
      <dsp:txXfrm>
        <a:off x="2096537" y="1243013"/>
        <a:ext cx="2093468" cy="2610328"/>
      </dsp:txXfrm>
    </dsp:sp>
    <dsp:sp modelId="{46FE88D3-1499-4034-90B4-3BFDB3132566}">
      <dsp:nvSpPr>
        <dsp:cNvPr id="0" name=""/>
        <dsp:cNvSpPr/>
      </dsp:nvSpPr>
      <dsp:spPr>
        <a:xfrm>
          <a:off x="4190006" y="1243013"/>
          <a:ext cx="2093468" cy="2610328"/>
        </a:xfrm>
        <a:prstGeom prst="rect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8 </a:t>
          </a:r>
          <a:endParaRPr lang="ru-RU" sz="18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проходят службу в рядах </a:t>
          </a:r>
          <a:r>
            <a:rPr lang="ru-RU" sz="18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 </a:t>
          </a:r>
          <a:endParaRPr lang="ru-RU" sz="18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6</a:t>
          </a:r>
          <a:endParaRPr lang="ru-RU" sz="24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служат по контракту</a:t>
          </a:r>
        </a:p>
      </dsp:txBody>
      <dsp:txXfrm>
        <a:off x="4190006" y="1243013"/>
        <a:ext cx="2093468" cy="2610328"/>
      </dsp:txXfrm>
    </dsp:sp>
    <dsp:sp modelId="{D6712BD3-1CCE-4BE3-BA51-DECFC80B9226}">
      <dsp:nvSpPr>
        <dsp:cNvPr id="0" name=""/>
        <dsp:cNvSpPr/>
      </dsp:nvSpPr>
      <dsp:spPr>
        <a:xfrm>
          <a:off x="0" y="3853341"/>
          <a:ext cx="6286544" cy="290036"/>
        </a:xfrm>
        <a:prstGeom prst="rect">
          <a:avLst/>
        </a:prstGeom>
        <a:solidFill>
          <a:schemeClr val="accent5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9E13EF-B947-47D1-8428-E9A8241EEE4A}">
      <dsp:nvSpPr>
        <dsp:cNvPr id="0" name=""/>
        <dsp:cNvSpPr/>
      </dsp:nvSpPr>
      <dsp:spPr>
        <a:xfrm>
          <a:off x="0" y="473690"/>
          <a:ext cx="5486400" cy="277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02D3DD5-1789-4169-9DA1-F6D6A6959DAE}">
      <dsp:nvSpPr>
        <dsp:cNvPr id="0" name=""/>
        <dsp:cNvSpPr/>
      </dsp:nvSpPr>
      <dsp:spPr>
        <a:xfrm>
          <a:off x="274320" y="94787"/>
          <a:ext cx="3840480" cy="54126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5161" tIns="0" rIns="145161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>
              <a:solidFill>
                <a:schemeClr val="bg2">
                  <a:lumMod val="10000"/>
                </a:schemeClr>
              </a:solidFill>
            </a:rPr>
            <a:t>Управление Пенсионного фонда Российской Федерации</a:t>
          </a:r>
          <a:endParaRPr lang="ru-RU" sz="1800" kern="1200" dirty="0">
            <a:solidFill>
              <a:schemeClr val="bg2">
                <a:lumMod val="10000"/>
              </a:schemeClr>
            </a:solidFill>
          </a:endParaRPr>
        </a:p>
      </dsp:txBody>
      <dsp:txXfrm>
        <a:off x="300742" y="121209"/>
        <a:ext cx="3787636" cy="488418"/>
      </dsp:txXfrm>
    </dsp:sp>
    <dsp:sp modelId="{DF6BB1F7-85FF-41B6-B6E4-B7E512354FFA}">
      <dsp:nvSpPr>
        <dsp:cNvPr id="0" name=""/>
        <dsp:cNvSpPr/>
      </dsp:nvSpPr>
      <dsp:spPr>
        <a:xfrm>
          <a:off x="0" y="1198668"/>
          <a:ext cx="5486400" cy="277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982C695-CD77-4661-932D-65D8C879841C}">
      <dsp:nvSpPr>
        <dsp:cNvPr id="0" name=""/>
        <dsp:cNvSpPr/>
      </dsp:nvSpPr>
      <dsp:spPr>
        <a:xfrm>
          <a:off x="274052" y="810290"/>
          <a:ext cx="3836729" cy="55073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5161" tIns="0" rIns="145161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>
              <a:solidFill>
                <a:schemeClr val="bg2">
                  <a:lumMod val="10000"/>
                </a:schemeClr>
              </a:solidFill>
            </a:rPr>
            <a:t>Министерство труда и социального развития</a:t>
          </a:r>
          <a:endParaRPr lang="ru-RU" sz="2000" kern="1200" dirty="0">
            <a:solidFill>
              <a:schemeClr val="bg2">
                <a:lumMod val="10000"/>
              </a:schemeClr>
            </a:solidFill>
          </a:endParaRPr>
        </a:p>
      </dsp:txBody>
      <dsp:txXfrm>
        <a:off x="300937" y="837175"/>
        <a:ext cx="3782959" cy="496968"/>
      </dsp:txXfrm>
    </dsp:sp>
    <dsp:sp modelId="{C9685362-C7A8-4A53-AF9A-A08ADEE4AC21}">
      <dsp:nvSpPr>
        <dsp:cNvPr id="0" name=""/>
        <dsp:cNvSpPr/>
      </dsp:nvSpPr>
      <dsp:spPr>
        <a:xfrm>
          <a:off x="0" y="2031950"/>
          <a:ext cx="5486400" cy="277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895B4BB-55B9-499A-BFB2-0748B2106BE0}">
      <dsp:nvSpPr>
        <dsp:cNvPr id="0" name=""/>
        <dsp:cNvSpPr/>
      </dsp:nvSpPr>
      <dsp:spPr>
        <a:xfrm>
          <a:off x="274052" y="1535268"/>
          <a:ext cx="3836729" cy="65904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5161" tIns="0" rIns="145161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>
              <a:solidFill>
                <a:schemeClr val="bg2">
                  <a:lumMod val="10000"/>
                </a:schemeClr>
              </a:solidFill>
            </a:rPr>
            <a:t>Муниципальное образование НСО</a:t>
          </a:r>
          <a:endParaRPr lang="ru-RU" sz="1800" kern="1200" dirty="0">
            <a:solidFill>
              <a:schemeClr val="bg2">
                <a:lumMod val="10000"/>
              </a:schemeClr>
            </a:solidFill>
          </a:endParaRPr>
        </a:p>
      </dsp:txBody>
      <dsp:txXfrm>
        <a:off x="306224" y="1567440"/>
        <a:ext cx="3772385" cy="594697"/>
      </dsp:txXfrm>
    </dsp:sp>
    <dsp:sp modelId="{83B36E74-3C73-4510-B76D-6FAF994F8A09}">
      <dsp:nvSpPr>
        <dsp:cNvPr id="0" name=""/>
        <dsp:cNvSpPr/>
      </dsp:nvSpPr>
      <dsp:spPr>
        <a:xfrm>
          <a:off x="0" y="2828412"/>
          <a:ext cx="5486400" cy="277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029B8E9-EAD3-46CB-9773-184B42054515}">
      <dsp:nvSpPr>
        <dsp:cNvPr id="0" name=""/>
        <dsp:cNvSpPr/>
      </dsp:nvSpPr>
      <dsp:spPr>
        <a:xfrm>
          <a:off x="264537" y="2368550"/>
          <a:ext cx="3836729" cy="62222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5161" tIns="0" rIns="145161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>
              <a:solidFill>
                <a:schemeClr val="bg2">
                  <a:lumMod val="10000"/>
                </a:schemeClr>
              </a:solidFill>
            </a:rPr>
            <a:t>Управление по вопросам миграции ГУ МВД России по НСО</a:t>
          </a:r>
          <a:endParaRPr lang="ru-RU" sz="1800" kern="1200" dirty="0">
            <a:solidFill>
              <a:schemeClr val="bg2">
                <a:lumMod val="10000"/>
              </a:schemeClr>
            </a:solidFill>
          </a:endParaRPr>
        </a:p>
      </dsp:txBody>
      <dsp:txXfrm>
        <a:off x="294911" y="2398924"/>
        <a:ext cx="3775981" cy="56147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4C288CC-5EBF-41F5-BC4F-C873F869DCB6}">
      <dsp:nvSpPr>
        <dsp:cNvPr id="0" name=""/>
        <dsp:cNvSpPr/>
      </dsp:nvSpPr>
      <dsp:spPr>
        <a:xfrm>
          <a:off x="0" y="457847"/>
          <a:ext cx="6786610" cy="529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5F689C2-EE04-4486-BA7D-32AFEE87B1BB}">
      <dsp:nvSpPr>
        <dsp:cNvPr id="0" name=""/>
        <dsp:cNvSpPr/>
      </dsp:nvSpPr>
      <dsp:spPr>
        <a:xfrm>
          <a:off x="339330" y="45727"/>
          <a:ext cx="6027785" cy="69599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9562" tIns="0" rIns="179562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 Администрацию сельсовета поступило </a:t>
          </a:r>
          <a:r>
            <a:rPr lang="ru-RU" sz="1600" b="1" i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145</a:t>
          </a:r>
          <a:r>
            <a:rPr lang="ru-RU" sz="2000" b="1" i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600" b="1" i="1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письменных обращений граждан </a:t>
          </a:r>
        </a:p>
      </dsp:txBody>
      <dsp:txXfrm>
        <a:off x="373305" y="79702"/>
        <a:ext cx="5959835" cy="628040"/>
      </dsp:txXfrm>
    </dsp:sp>
    <dsp:sp modelId="{F7F2A511-0B18-45AE-8428-FCB634AAD448}">
      <dsp:nvSpPr>
        <dsp:cNvPr id="0" name=""/>
        <dsp:cNvSpPr/>
      </dsp:nvSpPr>
      <dsp:spPr>
        <a:xfrm>
          <a:off x="0" y="1384317"/>
          <a:ext cx="6786610" cy="529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DF66815-7317-4406-8FE1-FC2974C7CD92}">
      <dsp:nvSpPr>
        <dsp:cNvPr id="0" name=""/>
        <dsp:cNvSpPr/>
      </dsp:nvSpPr>
      <dsp:spPr>
        <a:xfrm>
          <a:off x="357189" y="1000134"/>
          <a:ext cx="5924126" cy="6199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9562" tIns="0" rIns="179562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Оказана помощь  гражданам на портале </a:t>
          </a:r>
          <a:r>
            <a:rPr lang="ru-RU" sz="1600" b="1" i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«ГОСУСЛУГИ» </a:t>
          </a:r>
          <a:r>
            <a:rPr lang="ru-RU" sz="1600" b="1" i="1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- </a:t>
          </a:r>
          <a:r>
            <a:rPr lang="ru-RU" sz="1600" b="1" i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97</a:t>
          </a:r>
          <a:r>
            <a:rPr lang="ru-RU" sz="1800" b="1" i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гражданам</a:t>
          </a:r>
          <a:endParaRPr lang="ru-RU" sz="1600" b="1" i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87451" y="1030396"/>
        <a:ext cx="5863602" cy="559396"/>
      </dsp:txXfrm>
    </dsp:sp>
    <dsp:sp modelId="{F0037F25-29B6-4068-A2F6-070465EFDE7D}">
      <dsp:nvSpPr>
        <dsp:cNvPr id="0" name=""/>
        <dsp:cNvSpPr/>
      </dsp:nvSpPr>
      <dsp:spPr>
        <a:xfrm>
          <a:off x="0" y="2749905"/>
          <a:ext cx="6786610" cy="529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0B9CCCD-9BE3-4D77-95D0-2268D16D25A5}">
      <dsp:nvSpPr>
        <dsp:cNvPr id="0" name=""/>
        <dsp:cNvSpPr/>
      </dsp:nvSpPr>
      <dsp:spPr>
        <a:xfrm>
          <a:off x="346405" y="2038684"/>
          <a:ext cx="5980849" cy="103294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9562" tIns="0" rIns="179562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20</a:t>
          </a:r>
          <a:r>
            <a:rPr lang="ru-RU" sz="1600" b="1" i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600" b="1" i="1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жителя сельсовета привлечены к участию в опросе по оценке деятельности  органов местного самоуправления</a:t>
          </a:r>
        </a:p>
      </dsp:txBody>
      <dsp:txXfrm>
        <a:off x="396829" y="2089108"/>
        <a:ext cx="5880001" cy="932099"/>
      </dsp:txXfrm>
    </dsp:sp>
    <dsp:sp modelId="{C6BF302D-9E44-43EA-8C39-E8360DE454E1}">
      <dsp:nvSpPr>
        <dsp:cNvPr id="0" name=""/>
        <dsp:cNvSpPr/>
      </dsp:nvSpPr>
      <dsp:spPr>
        <a:xfrm>
          <a:off x="0" y="3854228"/>
          <a:ext cx="6786610" cy="529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A04394D-263B-4A5A-90E4-276553EE296F}">
      <dsp:nvSpPr>
        <dsp:cNvPr id="0" name=""/>
        <dsp:cNvSpPr/>
      </dsp:nvSpPr>
      <dsp:spPr>
        <a:xfrm>
          <a:off x="315655" y="3325827"/>
          <a:ext cx="6004222" cy="77168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9562" tIns="0" rIns="179562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Помощь в </a:t>
          </a:r>
          <a:r>
            <a:rPr lang="ru-RU" sz="1600" b="1" i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оформлении </a:t>
          </a:r>
          <a:r>
            <a:rPr lang="ru-RU" sz="1600" b="1" i="1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пособия по безработице в ЦЗН, через портал "Работа в России " - </a:t>
          </a:r>
          <a:r>
            <a:rPr lang="ru-RU" sz="1600" b="1" i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46 чел.</a:t>
          </a:r>
          <a:endParaRPr lang="ru-RU" sz="1600" b="1" i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53325" y="3363497"/>
        <a:ext cx="5928882" cy="69634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38DFDBA-90CB-4646-9751-68DEA32346AA}">
      <dsp:nvSpPr>
        <dsp:cNvPr id="0" name=""/>
        <dsp:cNvSpPr/>
      </dsp:nvSpPr>
      <dsp:spPr>
        <a:xfrm rot="16200000">
          <a:off x="-1698396" y="1698396"/>
          <a:ext cx="6072229" cy="2675436"/>
        </a:xfrm>
        <a:prstGeom prst="flowChartManualOperati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0" tIns="0" rIns="127000" bIns="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>
              <a:solidFill>
                <a:sysClr val="windowText" lastClr="000000"/>
              </a:solidFill>
            </a:rPr>
            <a:t>- напечатано </a:t>
          </a:r>
          <a:r>
            <a:rPr lang="ru-RU" sz="2000" b="1" kern="1200" dirty="0" smtClean="0">
              <a:solidFill>
                <a:sysClr val="windowText" lastClr="000000"/>
              </a:solidFill>
            </a:rPr>
            <a:t>40 </a:t>
          </a:r>
          <a:r>
            <a:rPr lang="ru-RU" sz="2000" kern="1200" dirty="0">
              <a:solidFill>
                <a:sysClr val="windowText" lastClr="000000"/>
              </a:solidFill>
            </a:rPr>
            <a:t>Вестников </a:t>
          </a:r>
          <a:r>
            <a:rPr lang="ru-RU" sz="2000" kern="1200" dirty="0" err="1">
              <a:solidFill>
                <a:sysClr val="windowText" lastClr="000000"/>
              </a:solidFill>
            </a:rPr>
            <a:t>Студеновского</a:t>
          </a:r>
          <a:r>
            <a:rPr lang="ru-RU" sz="2000" kern="1200" dirty="0">
              <a:solidFill>
                <a:sysClr val="windowText" lastClr="000000"/>
              </a:solidFill>
            </a:rPr>
            <a:t> сельсовета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>
              <a:solidFill>
                <a:sysClr val="windowText" lastClr="000000"/>
              </a:solidFill>
            </a:rPr>
            <a:t>проведено </a:t>
          </a:r>
          <a:r>
            <a:rPr lang="ru-RU" sz="2000" kern="1200" dirty="0" smtClean="0">
              <a:solidFill>
                <a:sysClr val="windowText" lastClr="000000"/>
              </a:solidFill>
            </a:rPr>
            <a:t>8 </a:t>
          </a:r>
          <a:r>
            <a:rPr lang="ru-RU" sz="2000" kern="1200" dirty="0">
              <a:solidFill>
                <a:sysClr val="windowText" lastClr="000000"/>
              </a:solidFill>
            </a:rPr>
            <a:t>сессий, </a:t>
          </a:r>
          <a:r>
            <a:rPr lang="ru-RU" sz="2000" kern="1200" dirty="0" smtClean="0">
              <a:solidFill>
                <a:sysClr val="windowText" lastClr="000000"/>
              </a:solidFill>
            </a:rPr>
            <a:t>                  принято </a:t>
          </a:r>
          <a:r>
            <a:rPr lang="ru-RU" sz="2400" kern="1200" dirty="0" smtClean="0">
              <a:solidFill>
                <a:sysClr val="windowText" lastClr="000000"/>
              </a:solidFill>
            </a:rPr>
            <a:t>46 </a:t>
          </a:r>
          <a:r>
            <a:rPr lang="ru-RU" sz="2000" kern="1200" dirty="0" smtClean="0">
              <a:solidFill>
                <a:sysClr val="windowText" lastClr="000000"/>
              </a:solidFill>
            </a:rPr>
            <a:t>решений</a:t>
          </a:r>
          <a:endParaRPr lang="ru-RU" sz="2000" kern="1200" dirty="0">
            <a:solidFill>
              <a:sysClr val="windowText" lastClr="000000"/>
            </a:solidFill>
          </a:endParaRPr>
        </a:p>
      </dsp:txBody>
      <dsp:txXfrm rot="5400000">
        <a:off x="0" y="1214446"/>
        <a:ext cx="2675436" cy="3643337"/>
      </dsp:txXfrm>
    </dsp:sp>
    <dsp:sp modelId="{163BD5F1-EABE-4354-8E94-BE437D6F47A7}">
      <dsp:nvSpPr>
        <dsp:cNvPr id="0" name=""/>
        <dsp:cNvSpPr/>
      </dsp:nvSpPr>
      <dsp:spPr>
        <a:xfrm rot="16200000">
          <a:off x="1035379" y="1698396"/>
          <a:ext cx="6072229" cy="2675436"/>
        </a:xfrm>
        <a:prstGeom prst="flowChartManualOperati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0" tIns="0" rIns="127000" bIns="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>
              <a:solidFill>
                <a:sysClr val="windowText" lastClr="000000"/>
              </a:solidFill>
            </a:rPr>
            <a:t>- </a:t>
          </a:r>
          <a:r>
            <a:rPr lang="ru-RU" sz="2000" kern="1200" dirty="0" smtClean="0">
              <a:solidFill>
                <a:sysClr val="windowText" lastClr="000000"/>
              </a:solidFill>
            </a:rPr>
            <a:t>разработано </a:t>
          </a:r>
          <a:r>
            <a:rPr lang="ru-RU" sz="2000" kern="1200" dirty="0">
              <a:solidFill>
                <a:sysClr val="windowText" lastClr="000000"/>
              </a:solidFill>
            </a:rPr>
            <a:t>и </a:t>
          </a:r>
          <a:r>
            <a:rPr lang="ru-RU" sz="2000" kern="1200" dirty="0" smtClean="0">
              <a:solidFill>
                <a:sysClr val="windowText" lastClr="000000"/>
              </a:solidFill>
            </a:rPr>
            <a:t>утверждено </a:t>
          </a:r>
          <a:r>
            <a:rPr lang="ru-RU" sz="2400" kern="1200" dirty="0" smtClean="0">
              <a:solidFill>
                <a:sysClr val="windowText" lastClr="000000"/>
              </a:solidFill>
            </a:rPr>
            <a:t>169</a:t>
          </a:r>
          <a:r>
            <a:rPr lang="ru-RU" sz="2000" kern="1200" dirty="0" smtClean="0">
              <a:solidFill>
                <a:sysClr val="windowText" lastClr="000000"/>
              </a:solidFill>
            </a:rPr>
            <a:t> </a:t>
          </a:r>
          <a:r>
            <a:rPr lang="ru-RU" sz="2000" kern="1200" dirty="0">
              <a:solidFill>
                <a:sysClr val="windowText" lastClr="000000"/>
              </a:solidFill>
            </a:rPr>
            <a:t>НПА </a:t>
          </a:r>
          <a:r>
            <a:rPr lang="ru-RU" sz="2000" kern="1200" dirty="0" err="1">
              <a:solidFill>
                <a:sysClr val="windowText" lastClr="000000"/>
              </a:solidFill>
            </a:rPr>
            <a:t>Студеновского</a:t>
          </a:r>
          <a:r>
            <a:rPr lang="ru-RU" sz="2000" kern="1200" dirty="0">
              <a:solidFill>
                <a:sysClr val="windowText" lastClr="000000"/>
              </a:solidFill>
            </a:rPr>
            <a:t> сельсовета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>
              <a:solidFill>
                <a:sysClr val="windowText" lastClr="000000"/>
              </a:solidFill>
            </a:rPr>
            <a:t>Зарегистрировано </a:t>
          </a:r>
          <a:r>
            <a:rPr lang="ru-RU" sz="2000" kern="1200" dirty="0" smtClean="0">
              <a:solidFill>
                <a:sysClr val="windowText" lastClr="000000"/>
              </a:solidFill>
            </a:rPr>
            <a:t>638 </a:t>
          </a:r>
          <a:r>
            <a:rPr lang="ru-RU" sz="2000" kern="1200" dirty="0">
              <a:solidFill>
                <a:sysClr val="windowText" lastClr="000000"/>
              </a:solidFill>
            </a:rPr>
            <a:t>входящих писем , </a:t>
          </a:r>
          <a:r>
            <a:rPr lang="ru-RU" sz="2000" kern="1200" dirty="0" smtClean="0">
              <a:solidFill>
                <a:sysClr val="windowText" lastClr="000000"/>
              </a:solidFill>
            </a:rPr>
            <a:t>                          </a:t>
          </a:r>
          <a:r>
            <a:rPr lang="ru-RU" sz="2400" kern="1200" dirty="0" smtClean="0">
              <a:solidFill>
                <a:sysClr val="windowText" lastClr="000000"/>
              </a:solidFill>
            </a:rPr>
            <a:t>371-</a:t>
          </a:r>
          <a:r>
            <a:rPr lang="ru-RU" sz="2000" kern="1200" dirty="0" smtClean="0">
              <a:solidFill>
                <a:sysClr val="windowText" lastClr="000000"/>
              </a:solidFill>
            </a:rPr>
            <a:t>исходящее письмо</a:t>
          </a:r>
          <a:endParaRPr lang="ru-RU" sz="2000" kern="1200" dirty="0">
            <a:solidFill>
              <a:sysClr val="windowText" lastClr="000000"/>
            </a:solidFill>
          </a:endParaRPr>
        </a:p>
      </dsp:txBody>
      <dsp:txXfrm rot="5400000">
        <a:off x="2733775" y="1214446"/>
        <a:ext cx="2675436" cy="3643337"/>
      </dsp:txXfrm>
    </dsp:sp>
    <dsp:sp modelId="{E8CD69E7-AAD9-4785-92E2-3FE7B83857A6}">
      <dsp:nvSpPr>
        <dsp:cNvPr id="0" name=""/>
        <dsp:cNvSpPr/>
      </dsp:nvSpPr>
      <dsp:spPr>
        <a:xfrm rot="16200000">
          <a:off x="3813149" y="1698396"/>
          <a:ext cx="6072229" cy="2675436"/>
        </a:xfrm>
        <a:prstGeom prst="flowChartManualOperati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0" tIns="0" rIns="12700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>
              <a:solidFill>
                <a:sysClr val="windowText" lastClr="000000"/>
              </a:solidFill>
            </a:rPr>
            <a:t>- приняты на обязательные </a:t>
          </a:r>
          <a:r>
            <a:rPr lang="ru-RU" sz="2000" kern="1200" dirty="0" smtClean="0">
              <a:solidFill>
                <a:sysClr val="windowText" lastClr="000000"/>
              </a:solidFill>
            </a:rPr>
            <a:t>работы 6 человек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ysClr val="windowText" lastClr="000000"/>
              </a:solidFill>
            </a:rPr>
            <a:t>от Управления Федеральной службы судебных приставов по НСО (УФССП)</a:t>
          </a:r>
          <a:endParaRPr lang="ru-RU" sz="2000" kern="1200" dirty="0">
            <a:solidFill>
              <a:sysClr val="windowText" lastClr="000000"/>
            </a:solidFill>
          </a:endParaRPr>
        </a:p>
      </dsp:txBody>
      <dsp:txXfrm rot="5400000">
        <a:off x="5511545" y="1214446"/>
        <a:ext cx="2675436" cy="364333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D25092-DA56-4859-A5D8-EE6045267784}" type="datetimeFigureOut">
              <a:rPr lang="ru-RU" smtClean="0"/>
              <a:pPr/>
              <a:t>18.03.2022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AA38E6-1137-4970-B8DF-C86C675B0FB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780789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4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8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На территории сельсовета находятся</a:t>
            </a:r>
            <a:r>
              <a:rPr lang="ru-RU" baseline="0" dirty="0" smtClean="0"/>
              <a:t> 6 населенных пунктов….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A38E6-1137-4970-B8DF-C86C675B0FB0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800249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 территории муниципального образования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Студеновского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сельсовета  расположены 1 амбулатория….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A38E6-1137-4970-B8DF-C86C675B0FB0}" type="slidenum">
              <a:rPr lang="ru-RU" smtClean="0"/>
              <a:pPr/>
              <a:t>28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7832788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Здравоохранение..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A38E6-1137-4970-B8DF-C86C675B0FB0}" type="slidenum">
              <a:rPr lang="ru-RU" smtClean="0"/>
              <a:pPr/>
              <a:t>31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7589903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 территории муниципального образования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Студеновского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сельсовета расположены один дом культуры –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Студеновский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и два клуба – Богословский и Луганский.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A38E6-1137-4970-B8DF-C86C675B0FB0}" type="slidenum">
              <a:rPr lang="ru-RU" smtClean="0"/>
              <a:pPr/>
              <a:t>32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9160568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Студеновская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сельская библиотека ….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A38E6-1137-4970-B8DF-C86C675B0FB0}" type="slidenum">
              <a:rPr lang="ru-RU" smtClean="0"/>
              <a:pPr/>
              <a:t>52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062790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Богословская библиотека…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A38E6-1137-4970-B8DF-C86C675B0FB0}" type="slidenum">
              <a:rPr lang="ru-RU" smtClean="0"/>
              <a:pPr/>
              <a:t>55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5464923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администрации для занятий спортом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….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A38E6-1137-4970-B8DF-C86C675B0FB0}" type="slidenum">
              <a:rPr lang="ru-RU" smtClean="0"/>
              <a:pPr/>
              <a:t>57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5218442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1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Так же на протяжении всего года велась работа </a:t>
            </a:r>
            <a:r>
              <a:rPr lang="ru-RU" sz="1200" b="1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военно</a:t>
            </a:r>
            <a:r>
              <a:rPr lang="ru-RU" sz="1200" b="1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- учетного стола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,…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A38E6-1137-4970-B8DF-C86C675B0FB0}" type="slidenum">
              <a:rPr lang="ru-RU" smtClean="0"/>
              <a:pPr/>
              <a:t>60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2133520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 территории администрации </a:t>
            </a:r>
            <a:r>
              <a:rPr lang="ru-RU" sz="1200" b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Студеновского</a:t>
            </a: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сельсовета проживает 324 пенсионеров, из них….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A38E6-1137-4970-B8DF-C86C675B0FB0}" type="slidenum">
              <a:rPr lang="ru-RU" smtClean="0"/>
              <a:pPr/>
              <a:t>61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4295981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Работает специалист по социальной работе…..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A38E6-1137-4970-B8DF-C86C675B0FB0}" type="slidenum">
              <a:rPr lang="ru-RU" smtClean="0"/>
              <a:pPr/>
              <a:t>69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8366519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В Администрации работает специалист МФЦ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….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A38E6-1137-4970-B8DF-C86C675B0FB0}" type="slidenum">
              <a:rPr lang="ru-RU" smtClean="0"/>
              <a:pPr/>
              <a:t>70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379521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Численность населения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A38E6-1137-4970-B8DF-C86C675B0FB0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2118153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Ремонт памятников…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A38E6-1137-4970-B8DF-C86C675B0FB0}" type="slidenum">
              <a:rPr lang="ru-RU" smtClean="0"/>
              <a:pPr/>
              <a:t>89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9392037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Доход бюджета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поселения …..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A38E6-1137-4970-B8DF-C86C675B0FB0}" type="slidenum">
              <a:rPr lang="ru-RU" smtClean="0"/>
              <a:pPr/>
              <a:t>94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6884871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A38E6-1137-4970-B8DF-C86C675B0FB0}" type="slidenum">
              <a:rPr lang="ru-RU" smtClean="0"/>
              <a:pPr/>
              <a:t>96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9194116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Административная</a:t>
            </a:r>
            <a:r>
              <a:rPr lang="ru-RU" baseline="0" dirty="0" smtClean="0"/>
              <a:t> комиссия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A38E6-1137-4970-B8DF-C86C675B0FB0}" type="slidenum">
              <a:rPr lang="ru-RU" smtClean="0"/>
              <a:pPr/>
              <a:t>109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6435901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Административная</a:t>
            </a:r>
            <a:r>
              <a:rPr lang="ru-RU" baseline="0" dirty="0" smtClean="0"/>
              <a:t> комиссия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A38E6-1137-4970-B8DF-C86C675B0FB0}" type="slidenum">
              <a:rPr lang="ru-RU" smtClean="0"/>
              <a:pPr/>
              <a:t>110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1445065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A38E6-1137-4970-B8DF-C86C675B0FB0}" type="slidenum">
              <a:rPr lang="ru-RU" smtClean="0"/>
              <a:pPr/>
              <a:t>111</a:t>
            </a:fld>
            <a:endParaRPr lang="ru-RU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Всероссийская Перепись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A38E6-1137-4970-B8DF-C86C675B0FB0}" type="slidenum">
              <a:rPr lang="ru-RU" smtClean="0"/>
              <a:pPr/>
              <a:t>113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564653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Голосование - Конституция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A38E6-1137-4970-B8DF-C86C675B0FB0}" type="slidenum">
              <a:rPr lang="ru-RU" smtClean="0"/>
              <a:pPr/>
              <a:t>119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5452365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За 2020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год в администрацию сельсовета поступило 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A38E6-1137-4970-B8DF-C86C675B0FB0}" type="slidenum">
              <a:rPr lang="ru-RU" smtClean="0"/>
              <a:pPr/>
              <a:t>124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5315075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За прошедший год проведено 3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схода граждан</a:t>
            </a: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A38E6-1137-4970-B8DF-C86C675B0FB0}" type="slidenum">
              <a:rPr lang="ru-RU" smtClean="0"/>
              <a:pPr/>
              <a:t>125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421474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baseline="0" dirty="0" smtClean="0"/>
              <a:t>На территории </a:t>
            </a:r>
            <a:r>
              <a:rPr lang="ru-RU" baseline="0" dirty="0" err="1" smtClean="0"/>
              <a:t>Студеновского</a:t>
            </a:r>
            <a:r>
              <a:rPr lang="ru-RU" baseline="0" dirty="0" smtClean="0"/>
              <a:t> сельсовета действуют </a:t>
            </a:r>
            <a:r>
              <a:rPr lang="ru-RU" baseline="0" dirty="0" err="1" smtClean="0"/>
              <a:t>работадатели</a:t>
            </a:r>
            <a:r>
              <a:rPr lang="ru-RU" baseline="0" dirty="0" smtClean="0"/>
              <a:t>….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A38E6-1137-4970-B8DF-C86C675B0FB0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5491056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Сход граждан..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A38E6-1137-4970-B8DF-C86C675B0FB0}" type="slidenum">
              <a:rPr lang="ru-RU" smtClean="0"/>
              <a:pPr/>
              <a:t>128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9786510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За 2020 год напечатано 47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ВестниковСтуденовского сельсовета, вестники передаются в сельские библиотеки и доступны для граждан, которые не владеют ПК….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A38E6-1137-4970-B8DF-C86C675B0FB0}" type="slidenum">
              <a:rPr lang="ru-RU" smtClean="0"/>
              <a:pPr/>
              <a:t>132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5668827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A38E6-1137-4970-B8DF-C86C675B0FB0}" type="slidenum">
              <a:rPr lang="ru-RU" smtClean="0"/>
              <a:pPr/>
              <a:t>133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172502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Предприяти</a:t>
            </a:r>
            <a:r>
              <a:rPr lang="ru-RU" baseline="0" dirty="0" smtClean="0"/>
              <a:t>я на территории </a:t>
            </a:r>
            <a:r>
              <a:rPr lang="ru-RU" baseline="0" dirty="0" err="1" smtClean="0"/>
              <a:t>Студеновского</a:t>
            </a:r>
            <a:r>
              <a:rPr lang="ru-RU" baseline="0" dirty="0" smtClean="0"/>
              <a:t> сельсовета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A38E6-1137-4970-B8DF-C86C675B0FB0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170204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Трудоспособное население </a:t>
            </a: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753 человека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из них работают на территории сельсовета…..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A38E6-1137-4970-B8DF-C86C675B0FB0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347216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Образование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представлено одной школой……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A38E6-1137-4970-B8DF-C86C675B0FB0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741283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Социальная сфера - Школа</a:t>
            </a:r>
            <a:r>
              <a:rPr lang="ru-RU" baseline="0" dirty="0" smtClean="0"/>
              <a:t> искусств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A38E6-1137-4970-B8DF-C86C675B0FB0}" type="slidenum">
              <a:rPr lang="ru-RU" smtClean="0"/>
              <a:pPr/>
              <a:t>20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757388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Школу искусств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в 2019-2020 учебном  году посещало ….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A38E6-1137-4970-B8DF-C86C675B0FB0}" type="slidenum">
              <a:rPr lang="ru-RU" smtClean="0"/>
              <a:pPr/>
              <a:t>21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6491934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Студеновский</a:t>
            </a: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детский сад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– посещает …….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A38E6-1137-4970-B8DF-C86C675B0FB0}" type="slidenum">
              <a:rPr lang="ru-RU" smtClean="0"/>
              <a:pPr/>
              <a:t>24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798610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544209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745509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01068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665447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967868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773086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063928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787710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196606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375543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577817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1D110F-3F4E-48D9-B8AA-5D0E825AFDBA}" type="datetime1">
              <a:rPr lang="en-US" smtClean="0"/>
              <a:pPr/>
              <a:t>3/18/2022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3510293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3820" r:id="rId2"/>
    <p:sldLayoutId id="2147483821" r:id="rId3"/>
    <p:sldLayoutId id="2147483822" r:id="rId4"/>
    <p:sldLayoutId id="2147483823" r:id="rId5"/>
    <p:sldLayoutId id="2147483824" r:id="rId6"/>
    <p:sldLayoutId id="2147483825" r:id="rId7"/>
    <p:sldLayoutId id="2147483826" r:id="rId8"/>
    <p:sldLayoutId id="2147483827" r:id="rId9"/>
    <p:sldLayoutId id="2147483828" r:id="rId10"/>
    <p:sldLayoutId id="214748382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eg"/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jpeg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jpeg"/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jpeg"/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jpeg"/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jpeg"/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jpeg"/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jpeg"/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jpeg"/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jpeg"/><Relationship Id="rId1" Type="http://schemas.openxmlformats.org/officeDocument/2006/relationships/slideLayout" Target="../slideLayouts/slideLayout7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jpeg"/><Relationship Id="rId1" Type="http://schemas.openxmlformats.org/officeDocument/2006/relationships/slideLayout" Target="../slideLayouts/slideLayout7.x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jpeg"/><Relationship Id="rId2" Type="http://schemas.openxmlformats.org/officeDocument/2006/relationships/image" Target="../media/image127.jpeg"/><Relationship Id="rId1" Type="http://schemas.openxmlformats.org/officeDocument/2006/relationships/slideLayout" Target="../slideLayouts/slideLayout7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9.jpeg"/><Relationship Id="rId1" Type="http://schemas.openxmlformats.org/officeDocument/2006/relationships/slideLayout" Target="../slideLayouts/slideLayout7.xml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2.jpeg"/><Relationship Id="rId1" Type="http://schemas.openxmlformats.org/officeDocument/2006/relationships/slideLayout" Target="../slideLayouts/slideLayout7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3.jpeg"/><Relationship Id="rId1" Type="http://schemas.openxmlformats.org/officeDocument/2006/relationships/slideLayout" Target="../slideLayouts/slideLayout7.xml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7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71.gif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4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4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4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4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9.jpeg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571480"/>
            <a:ext cx="8429684" cy="4513134"/>
          </a:xfrm>
        </p:spPr>
        <p:txBody>
          <a:bodyPr>
            <a:noAutofit/>
          </a:bodyPr>
          <a:lstStyle/>
          <a:p>
            <a:r>
              <a:rPr lang="ru-RU" sz="4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Отчет Главы                   </a:t>
            </a:r>
            <a:r>
              <a:rPr lang="ru-RU" sz="48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Студеновского</a:t>
            </a:r>
            <a:r>
              <a:rPr lang="ru-RU" sz="4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сельсовета Карасукского района Новосибирской области                        об итогах работы за 2021 год и планах на 2022 год</a:t>
            </a:r>
            <a:endParaRPr lang="ru-RU" sz="4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3765704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69" name="Rectangle 1"/>
          <p:cNvSpPr>
            <a:spLocks noChangeArrowheads="1"/>
          </p:cNvSpPr>
          <p:nvPr/>
        </p:nvSpPr>
        <p:spPr bwMode="auto">
          <a:xfrm>
            <a:off x="214282" y="2413479"/>
            <a:ext cx="8072494" cy="3385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территории </a:t>
            </a:r>
            <a:r>
              <a:rPr kumimoji="0" lang="ru-RU" sz="2000" b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Студеновского</a:t>
            </a:r>
            <a:r>
              <a:rPr kumimoji="0" lang="ru-RU" sz="20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сельсовета свою деятельность осуществляют следующие предприятия и учреждения:</a:t>
            </a:r>
            <a:r>
              <a:rPr kumimoji="0" lang="ru-RU" sz="20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ru-RU" sz="20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 предприятия торговли                                                </a:t>
            </a:r>
            <a:endParaRPr kumimoji="0" lang="ru-RU" sz="20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 филиал Сбербанка (с.Студеное),</a:t>
            </a:r>
            <a:endParaRPr kumimoji="0" lang="ru-RU" sz="20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 почтовое отделение (с.Студеное),</a:t>
            </a:r>
            <a:endParaRPr kumimoji="0" lang="ru-RU" sz="20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пограничная застава,</a:t>
            </a:r>
            <a:endParaRPr kumimoji="0" lang="ru-RU" sz="20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подстанция ЗАО РЭС,</a:t>
            </a:r>
            <a:endParaRPr kumimoji="0" lang="ru-RU" sz="20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ЗАО «</a:t>
            </a:r>
            <a:r>
              <a:rPr kumimoji="0" lang="ru-RU" sz="2000" b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Студеновское</a:t>
            </a:r>
            <a:r>
              <a:rPr kumimoji="0" lang="ru-RU" sz="20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»,</a:t>
            </a:r>
            <a:endParaRPr kumimoji="0" lang="ru-RU" sz="20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</a:t>
            </a:r>
            <a:r>
              <a:rPr kumimoji="0" lang="ru-RU" sz="20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крестьянско-фермерских хозяйств,</a:t>
            </a:r>
            <a:endParaRPr kumimoji="0" lang="ru-RU" sz="20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504 личных подсобных хозяйств</a:t>
            </a: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 descr="https://img2.freepng.ru/20180629/yqa/kisspng-shopping-cart-flat-design-clip-art-winter-hat-5b35f45439d353.414005171530262612236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57422" y="857232"/>
            <a:ext cx="18288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ttps://56orb.ru/attachments/0e78ee3ae5751dd0c785dabb7c6bb5a9fb217e56/store/fill/1200/630/9ffeeb20e17cc58bcc184d0a6f1f39b741cbe06c6bdc6127f68c38655d17/9ffeeb20e17cc58bcc184d0a6f1f39b741cbe06c6bdc6127f68c38655d17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10" y="928670"/>
            <a:ext cx="1685926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yt3.ggpht.com/ytc/AAUvwnjBk0x0LvxTiMWggeWKFIOV6nK7_qiUyqmIVbYTZw=s900-c-k-c0x00ffffff-no-rj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6248" y="857232"/>
            <a:ext cx="1790699" cy="15001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s://avatars.mds.yandex.net/get-dialogs/1017510/7d7667d6e7a15c012a68/ori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43636" y="857232"/>
            <a:ext cx="1714512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869989"/>
            <a:ext cx="5143500" cy="568863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267744" y="332656"/>
            <a:ext cx="51435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 пожара в населённых пунктах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44125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09983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4125" y="0"/>
            <a:ext cx="3855749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10780" y="620688"/>
            <a:ext cx="172819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Приобрели автомобиль, бочку для воды и пожарную установку, для тушения ландшафтных пожаров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6712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4125" y="0"/>
            <a:ext cx="3855749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4125" y="0"/>
            <a:ext cx="3855749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62464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4125" y="0"/>
            <a:ext cx="3855749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254845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651583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159185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921115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44" y="785794"/>
            <a:ext cx="9001156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 smtClean="0">
                <a:latin typeface="Arial Black" pitchFamily="34" charset="0"/>
                <a:ea typeface="BatangChe" pitchFamily="49" charset="-127"/>
              </a:rPr>
              <a:t>Выявлено 21 заброшенный полуразрушенный дом (здания) </a:t>
            </a:r>
          </a:p>
          <a:p>
            <a:pPr algn="ctr"/>
            <a:r>
              <a:rPr lang="ru-RU" sz="2000" b="1" i="1" dirty="0" smtClean="0">
                <a:latin typeface="Arial Black" pitchFamily="34" charset="0"/>
                <a:ea typeface="BatangChe" pitchFamily="49" charset="-127"/>
              </a:rPr>
              <a:t>и  107 пустых домов:  </a:t>
            </a:r>
          </a:p>
          <a:p>
            <a:pPr algn="ctr"/>
            <a:endParaRPr lang="ru-RU" b="1" i="1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/>
            <a:endParaRPr lang="ru-RU" b="1" i="1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>
              <a:lnSpc>
                <a:spcPct val="150000"/>
              </a:lnSpc>
            </a:pPr>
            <a:r>
              <a:rPr lang="ru-RU" b="1" i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</a:t>
            </a:r>
            <a:r>
              <a:rPr lang="ru-RU" sz="2000" b="1" i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 </a:t>
            </a:r>
            <a:r>
              <a:rPr lang="ru-RU" sz="2000" b="1" i="1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Богословка</a:t>
            </a:r>
            <a:r>
              <a:rPr lang="ru-RU" sz="2000" b="1" i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– 42 дома (заброшенных и разрушенных - 7, пустых – 35), </a:t>
            </a:r>
          </a:p>
          <a:p>
            <a:endParaRPr lang="ru-RU" b="1" i="1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r>
              <a:rPr lang="ru-RU" sz="2000" b="1" i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с.Студеное – 62 домов (заброшенных и разрушенных - 14, пустых – 48), </a:t>
            </a:r>
          </a:p>
          <a:p>
            <a:endParaRPr lang="ru-RU" b="1" i="1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r>
              <a:rPr lang="ru-RU" sz="2000" b="1" i="1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с.Шейнфель</a:t>
            </a:r>
            <a:r>
              <a:rPr lang="ru-RU" sz="2000" b="1" i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– 7 пустых домов, с.Луганск – 10 пустых, с.Демидовка – 3, </a:t>
            </a:r>
          </a:p>
          <a:p>
            <a:endParaRPr lang="ru-RU" b="1" i="1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r>
              <a:rPr lang="ru-RU" sz="2000" b="1" i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с.Новокарасук – 4 дома. </a:t>
            </a:r>
            <a:endParaRPr lang="ru-RU" sz="2000" b="1" i="1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42844" y="1285860"/>
            <a:ext cx="900115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2021 году было проведено 2 заседания административной комиссии.</a:t>
            </a: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Вынесено 3 постановления по ст.8.22  в виде наложения штрафов: </a:t>
            </a: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постановления по 2000рублей,</a:t>
            </a: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постановление -предупреждение. </a:t>
            </a:r>
          </a:p>
          <a:p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Направлено 1 постановление в службу судебных приставов, т.к.штраф не уплачен.</a:t>
            </a:r>
          </a:p>
          <a:p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285728"/>
            <a:ext cx="892971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BatangChe" pitchFamily="49" charset="-127"/>
                <a:ea typeface="BatangChe" pitchFamily="49" charset="-127"/>
              </a:rPr>
              <a:t>         </a:t>
            </a:r>
            <a:endParaRPr lang="ru-RU" sz="3600" dirty="0">
              <a:latin typeface="Times New Roman" panose="02020603050405020304" pitchFamily="18" charset="0"/>
              <a:ea typeface="BatangChe" pitchFamily="49" charset="-127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1d51a202e04c4e62e9637c7cb22e499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00166" y="214290"/>
            <a:ext cx="6099178" cy="11403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7"/>
            <a:ext cx="8219257" cy="5760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Социальная сфера</a:t>
            </a:r>
            <a:endParaRPr lang="ru-RU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 descr="comp41.jpg"/>
          <p:cNvPicPr>
            <a:picLocks noGrp="1" noChangeAspect="1"/>
          </p:cNvPicPr>
          <p:nvPr>
            <p:ph type="pic" idx="1"/>
          </p:nvPr>
        </p:nvPicPr>
        <p:blipFill>
          <a:blip r:embed="rId3"/>
          <a:srcRect t="12500" b="12500"/>
          <a:stretch>
            <a:fillRect/>
          </a:stretch>
        </p:blipFill>
        <p:spPr>
          <a:xfrm>
            <a:off x="611560" y="1628800"/>
            <a:ext cx="4131699" cy="309877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4868333" y="1785927"/>
            <a:ext cx="3818467" cy="2857520"/>
          </a:xfrm>
        </p:spPr>
        <p:txBody>
          <a:bodyPr>
            <a:normAutofit lnSpcReduction="10000"/>
          </a:bodyPr>
          <a:lstStyle/>
          <a:p>
            <a:r>
              <a:rPr lang="ru-RU" sz="2000" b="1" dirty="0" smtClean="0">
                <a:solidFill>
                  <a:schemeClr val="tx1"/>
                </a:solidFill>
              </a:rPr>
              <a:t>1 школа </a:t>
            </a:r>
          </a:p>
          <a:p>
            <a:r>
              <a:rPr lang="ru-RU" sz="2000" b="1" dirty="0" smtClean="0">
                <a:solidFill>
                  <a:schemeClr val="tx1"/>
                </a:solidFill>
              </a:rPr>
              <a:t>1 детский сад</a:t>
            </a:r>
          </a:p>
          <a:p>
            <a:r>
              <a:rPr lang="ru-RU" sz="2000" b="1" dirty="0" smtClean="0">
                <a:solidFill>
                  <a:schemeClr val="tx1"/>
                </a:solidFill>
              </a:rPr>
              <a:t>1 амбулатория </a:t>
            </a:r>
          </a:p>
          <a:p>
            <a:r>
              <a:rPr lang="ru-RU" sz="2000" b="1" dirty="0" smtClean="0">
                <a:solidFill>
                  <a:schemeClr val="tx1"/>
                </a:solidFill>
              </a:rPr>
              <a:t>4 </a:t>
            </a:r>
            <a:r>
              <a:rPr lang="ru-RU" sz="2000" b="1" dirty="0" err="1" smtClean="0">
                <a:solidFill>
                  <a:schemeClr val="tx1"/>
                </a:solidFill>
              </a:rPr>
              <a:t>ФАПа</a:t>
            </a:r>
            <a:endParaRPr lang="ru-RU" sz="2000" b="1" dirty="0" smtClean="0">
              <a:solidFill>
                <a:schemeClr val="tx1"/>
              </a:solidFill>
            </a:endParaRPr>
          </a:p>
          <a:p>
            <a:r>
              <a:rPr lang="ru-RU" sz="2000" b="1" dirty="0" smtClean="0"/>
              <a:t>1 ДК</a:t>
            </a:r>
            <a:endParaRPr lang="ru-RU" sz="2000" b="1" dirty="0" smtClean="0">
              <a:solidFill>
                <a:schemeClr val="tx1"/>
              </a:solidFill>
            </a:endParaRPr>
          </a:p>
          <a:p>
            <a:r>
              <a:rPr lang="ru-RU" sz="2000" b="1" dirty="0" smtClean="0">
                <a:solidFill>
                  <a:schemeClr val="tx1"/>
                </a:solidFill>
              </a:rPr>
              <a:t>3 сельских клуба  </a:t>
            </a:r>
          </a:p>
          <a:p>
            <a:r>
              <a:rPr lang="ru-RU" sz="2000" b="1" dirty="0" smtClean="0">
                <a:solidFill>
                  <a:schemeClr val="tx1"/>
                </a:solidFill>
              </a:rPr>
              <a:t>1 детская школа искусств</a:t>
            </a:r>
          </a:p>
          <a:p>
            <a:r>
              <a:rPr lang="ru-RU" sz="2000" b="1" dirty="0" smtClean="0">
                <a:solidFill>
                  <a:schemeClr val="tx1"/>
                </a:solidFill>
              </a:rPr>
              <a:t>1 библиотека </a:t>
            </a:r>
          </a:p>
          <a:p>
            <a:endParaRPr lang="ru-RU" sz="2000" b="1" i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588224" y="476672"/>
            <a:ext cx="219861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cs typeface="Aharoni" pitchFamily="2" charset="-79"/>
              </a:rPr>
              <a:t>Ненадлежащее содержание животных</a:t>
            </a:r>
            <a:endParaRPr lang="ru-RU" sz="2800" b="1" i="1" dirty="0">
              <a:cs typeface="Aharoni" pitchFamily="2" charset="-79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0"/>
            <a:ext cx="5544616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593467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i="1" dirty="0" smtClean="0"/>
              <a:t>Оставление без присмотра    </a:t>
            </a:r>
            <a:r>
              <a:rPr lang="ru-RU" b="1" i="1" dirty="0" smtClean="0"/>
              <a:t>сельскохозяйственных </a:t>
            </a:r>
            <a:r>
              <a:rPr lang="ru-RU" b="1" i="1" dirty="0" smtClean="0"/>
              <a:t>животных</a:t>
            </a:r>
            <a:endParaRPr lang="ru-RU" b="1" i="1" dirty="0"/>
          </a:p>
        </p:txBody>
      </p:sp>
    </p:spTree>
    <p:extLst>
      <p:ext uri="{BB962C8B-B14F-4D97-AF65-F5344CB8AC3E}">
        <p14:creationId xmlns="" xmlns:p14="http://schemas.microsoft.com/office/powerpoint/2010/main" val="314070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227" y="980728"/>
            <a:ext cx="7639291" cy="54006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203848" y="260648"/>
            <a:ext cx="30963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Потрава посевов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17478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73057" name="Рисунок 22" descr="https://severstolici.ru/wp-content/uploads/2020/01/1920px-Vserossijskaya_perepis_naseleniya_2020.svg-850x850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714356"/>
            <a:ext cx="7743804" cy="54040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105979"/>
            <a:ext cx="7344816" cy="550861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23529" y="548680"/>
            <a:ext cx="84969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 1 по 30 августа сельскохозяйственная микро-перепись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55952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653937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836712"/>
            <a:ext cx="8460432" cy="602128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835696" y="0"/>
            <a:ext cx="60530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Встречи депутатов с населением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78350691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614807775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93327208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78179" name="Rectangle 3"/>
          <p:cNvSpPr>
            <a:spLocks noChangeArrowheads="1"/>
          </p:cNvSpPr>
          <p:nvPr/>
        </p:nvSpPr>
        <p:spPr bwMode="auto">
          <a:xfrm>
            <a:off x="395536" y="95615"/>
            <a:ext cx="8319868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ВЫБОРЫ </a:t>
            </a:r>
            <a:r>
              <a:rPr kumimoji="0" lang="ru-RU" sz="36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ДЕПУТАТОВ ГОСУДАРСТВЕННОЙ</a:t>
            </a:r>
            <a:r>
              <a:rPr kumimoji="0" lang="ru-RU" sz="36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ДУМЫ  ФЕДЕРАЛЬНОГО СОБРАНИЯ РОССИЙСКОЙ ФЕДЕРАЦИИ 19 СЕНТЯБРЯ 2021 ГОДА </a:t>
            </a:r>
            <a:endParaRPr kumimoji="0" lang="ru-RU" sz="36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43174" y="285728"/>
            <a:ext cx="4295775" cy="241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nwawjc.org/wp-content/uploads/2019/11/pekerjakeras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42948">
            <a:off x="61586" y="985139"/>
            <a:ext cx="5715000" cy="1946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21" name="Rectangle 1"/>
          <p:cNvSpPr>
            <a:spLocks noChangeArrowheads="1"/>
          </p:cNvSpPr>
          <p:nvPr/>
        </p:nvSpPr>
        <p:spPr bwMode="auto">
          <a:xfrm>
            <a:off x="1643042" y="183512"/>
            <a:ext cx="614366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Трудоспособное население</a:t>
            </a:r>
            <a:endParaRPr kumimoji="0" lang="ru-RU" sz="3600" b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1923" name="Rectangle 3"/>
          <p:cNvSpPr>
            <a:spLocks noChangeArrowheads="1"/>
          </p:cNvSpPr>
          <p:nvPr/>
        </p:nvSpPr>
        <p:spPr bwMode="auto">
          <a:xfrm>
            <a:off x="142844" y="3000372"/>
            <a:ext cx="8572560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территории </a:t>
            </a:r>
            <a:r>
              <a:rPr kumimoji="0" lang="ru-RU" sz="1800" b="1" u="none" strike="noStrike" cap="none" normalizeH="0" baseline="0" dirty="0" err="1" smtClean="0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Студеновского</a:t>
            </a:r>
            <a:r>
              <a:rPr kumimoji="0" lang="ru-RU" sz="1800" b="1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сельсовета трудоспособное население  составляет </a:t>
            </a:r>
            <a:r>
              <a:rPr kumimoji="0" lang="ru-RU" sz="2000" b="1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754</a:t>
            </a:r>
            <a:r>
              <a:rPr kumimoji="0" lang="ru-RU" sz="1800" b="1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человека, из них работают на территории сельсовета </a:t>
            </a:r>
            <a:r>
              <a:rPr kumimoji="0" lang="ru-RU" b="1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216</a:t>
            </a:r>
            <a:r>
              <a:rPr kumimoji="0" lang="ru-RU" sz="1800" b="1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чел.</a:t>
            </a:r>
            <a:endParaRPr kumimoji="0" lang="ru-RU" sz="1800" b="0" u="none" strike="noStrike" cap="none" normalizeH="0" baseline="0" dirty="0" smtClean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1924" name="Rectangle 4"/>
          <p:cNvSpPr>
            <a:spLocks noChangeArrowheads="1"/>
          </p:cNvSpPr>
          <p:nvPr/>
        </p:nvSpPr>
        <p:spPr bwMode="auto">
          <a:xfrm>
            <a:off x="1000100" y="3906798"/>
            <a:ext cx="6956276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Сельское хозяйство                                             82 чел.</a:t>
            </a:r>
            <a:endParaRPr kumimoji="0" lang="ru-RU" sz="20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Бюджетная сфера                                                 116 чел.</a:t>
            </a:r>
            <a:endParaRPr lang="ru-RU" sz="2000" b="1" dirty="0" smtClean="0">
              <a:latin typeface="Times New Roman" panose="02020603050405020304" pitchFamily="18" charset="0"/>
              <a:ea typeface="Times New Roman" pitchFamily="18" charset="0"/>
              <a:cs typeface="Times New Roman" panose="02020603050405020304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Частное предпринимательство и</a:t>
            </a:r>
            <a:endParaRPr kumimoji="0" lang="ru-RU" sz="20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Крестьянско-фермерское хозяйство                 20 чел.</a:t>
            </a:r>
            <a:endParaRPr kumimoji="0" lang="ru-RU" sz="20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За пределами МО                                              </a:t>
            </a:r>
            <a:r>
              <a:rPr kumimoji="0" lang="ru-RU" sz="20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    79</a:t>
            </a:r>
            <a:r>
              <a:rPr kumimoji="0" lang="ru-RU" sz="20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 чел.</a:t>
            </a:r>
            <a:endParaRPr kumimoji="0" lang="ru-RU" sz="20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ЦЗН Карасукского района                                  28 чел.</a:t>
            </a:r>
            <a:endParaRPr kumimoji="0" lang="ru-RU" sz="20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Не работают                                                           388 чел</a:t>
            </a:r>
            <a:endParaRPr kumimoji="0" lang="ru-RU" sz="20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94266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9487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552835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436989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99792" y="692696"/>
            <a:ext cx="250033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2021 год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="" xmlns:p14="http://schemas.microsoft.com/office/powerpoint/2010/main" val="3754012490"/>
              </p:ext>
            </p:extLst>
          </p:nvPr>
        </p:nvGraphicFramePr>
        <p:xfrm>
          <a:off x="428596" y="1428736"/>
          <a:ext cx="6786610" cy="44291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41148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1" name="Rectangle 1"/>
          <p:cNvSpPr>
            <a:spLocks noChangeArrowheads="1"/>
          </p:cNvSpPr>
          <p:nvPr/>
        </p:nvSpPr>
        <p:spPr bwMode="auto">
          <a:xfrm>
            <a:off x="611560" y="16514"/>
            <a:ext cx="788953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Проведено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 сходов граждан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1643051"/>
            <a:ext cx="300039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Сход граждан –</a:t>
            </a:r>
          </a:p>
          <a:p>
            <a:pPr algn="ctr"/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по отчету Главы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Студеновского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сельсовета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0"/>
            <a:ext cx="5186607" cy="68043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18286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57" r="18442"/>
          <a:stretch/>
        </p:blipFill>
        <p:spPr>
          <a:xfrm>
            <a:off x="1835696" y="366710"/>
            <a:ext cx="6040261" cy="612457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507902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7" name="Rectangle 1"/>
          <p:cNvSpPr>
            <a:spLocks noChangeArrowheads="1"/>
          </p:cNvSpPr>
          <p:nvPr/>
        </p:nvSpPr>
        <p:spPr bwMode="auto">
          <a:xfrm>
            <a:off x="142844" y="1438643"/>
            <a:ext cx="1692852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Сходы граждан по вопросам: пастьбы скота частного сектора, пожарной безопасности,                           уборке территорий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3280" y="764704"/>
            <a:ext cx="4230469" cy="56406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10562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49" name="Рисунок 13" descr="http://sosh22.ucoz.ru/_si/0/3514531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020577">
            <a:off x="956472" y="725703"/>
            <a:ext cx="3881766" cy="2920147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428596" y="4461038"/>
            <a:ext cx="8286808" cy="150810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Образование         </a:t>
            </a:r>
            <a:r>
              <a:rPr kumimoji="0" lang="ru-RU" sz="22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2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0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МБОУ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Студеновская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СОШ –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43 </a:t>
            </a: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сотрудника,</a:t>
            </a:r>
            <a:r>
              <a:rPr kumimoji="0" lang="ru-RU" sz="200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обучается -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162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учащихся.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379474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862322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="" xmlns:p14="http://schemas.microsoft.com/office/powerpoint/2010/main" val="2329876320"/>
              </p:ext>
            </p:extLst>
          </p:nvPr>
        </p:nvGraphicFramePr>
        <p:xfrm>
          <a:off x="428596" y="500042"/>
          <a:ext cx="8429684" cy="60722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780928"/>
            <a:ext cx="8229600" cy="1252728"/>
          </a:xfrm>
        </p:spPr>
        <p:txBody>
          <a:bodyPr>
            <a:noAutofit/>
          </a:bodyPr>
          <a:lstStyle/>
          <a:p>
            <a:r>
              <a:rPr lang="ru-RU" sz="6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 </a:t>
            </a:r>
            <a:endParaRPr lang="ru-RU" sz="6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8053150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8864"/>
            <a:ext cx="9144000" cy="514027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031866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702" y="0"/>
            <a:ext cx="8632596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210681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8864"/>
            <a:ext cx="9144000" cy="514027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3315732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61473"/>
            <a:ext cx="9144000" cy="513505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03632775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8864"/>
            <a:ext cx="9144000" cy="514027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60330085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8864"/>
            <a:ext cx="9144000" cy="514027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911400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Студеновский</a:t>
            </a:r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сельсовет</a:t>
            </a:r>
            <a:endParaRPr lang="ru-RU" sz="3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76655" y="1643050"/>
            <a:ext cx="3822192" cy="1357322"/>
          </a:xfrm>
        </p:spPr>
        <p:txBody>
          <a:bodyPr>
            <a:normAutofit fontScale="85000" lnSpcReduction="10000"/>
          </a:bodyPr>
          <a:lstStyle/>
          <a:p>
            <a:r>
              <a:rPr lang="ru-RU" i="1" dirty="0" smtClean="0"/>
              <a:t>Площадь </a:t>
            </a:r>
            <a:r>
              <a:rPr lang="ru-RU" i="1" dirty="0" err="1" smtClean="0"/>
              <a:t>Студеновкого</a:t>
            </a:r>
            <a:r>
              <a:rPr lang="ru-RU" i="1" dirty="0" smtClean="0"/>
              <a:t> сельсовета составляет </a:t>
            </a:r>
          </a:p>
          <a:p>
            <a:pPr algn="ctr"/>
            <a:r>
              <a:rPr lang="ru-RU" sz="3200" b="1" dirty="0" smtClean="0"/>
              <a:t>284 га</a:t>
            </a:r>
            <a:endParaRPr lang="ru-RU" sz="3200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</a:rPr>
              <a:t>В составе </a:t>
            </a:r>
            <a:r>
              <a:rPr lang="ru-RU" dirty="0" err="1" smtClean="0">
                <a:solidFill>
                  <a:schemeClr val="tx1"/>
                </a:solidFill>
              </a:rPr>
              <a:t>Студеновского</a:t>
            </a:r>
            <a:r>
              <a:rPr lang="ru-RU" dirty="0" smtClean="0">
                <a:solidFill>
                  <a:schemeClr val="tx1"/>
                </a:solidFill>
              </a:rPr>
              <a:t> сельсовета </a:t>
            </a:r>
            <a:r>
              <a:rPr lang="ru-RU" b="1" dirty="0" smtClean="0">
                <a:solidFill>
                  <a:schemeClr val="tx1"/>
                </a:solidFill>
              </a:rPr>
              <a:t>6 населенных пунктов: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С.Студеное</a:t>
            </a:r>
          </a:p>
          <a:p>
            <a:r>
              <a:rPr lang="ru-RU" b="1" dirty="0" err="1" smtClean="0">
                <a:solidFill>
                  <a:schemeClr val="tx1"/>
                </a:solidFill>
              </a:rPr>
              <a:t>С.Богословка</a:t>
            </a:r>
            <a:endParaRPr lang="ru-RU" b="1" dirty="0" smtClean="0">
              <a:solidFill>
                <a:schemeClr val="tx1"/>
              </a:solidFill>
            </a:endParaRPr>
          </a:p>
          <a:p>
            <a:r>
              <a:rPr lang="ru-RU" b="1" dirty="0" err="1" smtClean="0">
                <a:solidFill>
                  <a:schemeClr val="tx1"/>
                </a:solidFill>
              </a:rPr>
              <a:t>С.Шейнфельд</a:t>
            </a:r>
            <a:endParaRPr lang="ru-RU" b="1" dirty="0" smtClean="0">
              <a:solidFill>
                <a:schemeClr val="tx1"/>
              </a:solidFill>
            </a:endParaRPr>
          </a:p>
          <a:p>
            <a:r>
              <a:rPr lang="ru-RU" b="1" dirty="0" smtClean="0">
                <a:solidFill>
                  <a:schemeClr val="tx1"/>
                </a:solidFill>
              </a:rPr>
              <a:t>С.Луганск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С.Новокарасук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С.Демидовка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928934"/>
            <a:ext cx="4500594" cy="3475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1643050"/>
            <a:ext cx="7620000" cy="4500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9265" name="Rectangle 1"/>
          <p:cNvSpPr>
            <a:spLocks noChangeArrowheads="1"/>
          </p:cNvSpPr>
          <p:nvPr/>
        </p:nvSpPr>
        <p:spPr bwMode="auto">
          <a:xfrm>
            <a:off x="0" y="500042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Филиал школы искусств № 1</a:t>
            </a:r>
            <a:endParaRPr kumimoji="0" lang="ru-RU" sz="18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71009" name="Рисунок 16" descr="https://c7.hotpng.com/preview/612/416/863/musical-note-musical-instrument-wall-decal-sticker-music-symbol-decoration-materia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00364" y="571480"/>
            <a:ext cx="2971800" cy="2714644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71011" name="Rectangle 3"/>
          <p:cNvSpPr>
            <a:spLocks noChangeArrowheads="1"/>
          </p:cNvSpPr>
          <p:nvPr/>
        </p:nvSpPr>
        <p:spPr bwMode="auto">
          <a:xfrm>
            <a:off x="214282" y="3675221"/>
            <a:ext cx="8786874" cy="27699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Школу искусств посещает 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29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учащихся от 6 до 15 лет.</a:t>
            </a:r>
            <a:r>
              <a:rPr kumimoji="0" lang="ru-RU" b="1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Работают 2 педагога.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Филиал детской школы искусств №1 реализует учебный процесс по 4-м дополнительным обще-развивающим  программам: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сольное и хоровое пение;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-инструментальное исполнительство (баян, синтезатор);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-коллективное </a:t>
            </a:r>
            <a:r>
              <a:rPr kumimoji="0" lang="ru-RU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музицирование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-подготовка детей к обучению (5-6 лет).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Dotum" pitchFamily="34" charset="-127"/>
                <a:cs typeface="Times New Roman" pitchFamily="18" charset="0"/>
              </a:rPr>
              <a:t>В школе 2 коллектива: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Dotum" pitchFamily="34" charset="-127"/>
                <a:cs typeface="Times New Roman" pitchFamily="18" charset="0"/>
              </a:rPr>
              <a:t>- хор «Радуга детства»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Dotum" pitchFamily="34" charset="-127"/>
                <a:cs typeface="Times New Roman" pitchFamily="18" charset="0"/>
              </a:rPr>
              <a:t>- ансамбль русских народных инструментов.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5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07904" y="3284983"/>
            <a:ext cx="5286412" cy="354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85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1520" y="500055"/>
            <a:ext cx="5481646" cy="27129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411480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DotumChe" pitchFamily="49" charset="-127"/>
                <a:cs typeface="Times New Roman" panose="02020603050405020304" pitchFamily="18" charset="0"/>
              </a:rPr>
              <a:t>МБДОУ </a:t>
            </a:r>
            <a:r>
              <a:rPr kumimoji="0" lang="ru-RU" sz="3600" b="1" u="none" strike="noStrike" cap="none" normalizeH="0" baseline="0" dirty="0" err="1" smtClean="0">
                <a:ln>
                  <a:noFill/>
                </a:ln>
                <a:effectLst/>
                <a:latin typeface="Times New Roman" panose="02020603050405020304" pitchFamily="18" charset="0"/>
                <a:ea typeface="DotumChe" pitchFamily="49" charset="-127"/>
                <a:cs typeface="Times New Roman" panose="02020603050405020304" pitchFamily="18" charset="0"/>
              </a:rPr>
              <a:t>Студеновский</a:t>
            </a:r>
            <a:r>
              <a:rPr kumimoji="0" lang="ru-RU" sz="3600" b="1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DotumChe" pitchFamily="49" charset="-127"/>
                <a:cs typeface="Times New Roman" panose="02020603050405020304" pitchFamily="18" charset="0"/>
              </a:rPr>
              <a:t> детский сад</a:t>
            </a:r>
            <a:endParaRPr kumimoji="0" lang="ru-RU" sz="1800" b="0" u="none" strike="noStrike" cap="none" normalizeH="0" baseline="0" dirty="0" smtClean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68760"/>
            <a:ext cx="9144000" cy="5589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72033" name="Рисунок 19" descr="http://www.eduportal44.ru/Manturovo/DOU1/zgv/SiteAssets/SitePages/%D0%9F%D0%BE%D1%80%D1%82%D1%84%D0%BE%D0%BB%D0%B8%D0%BE/%D0%94%D0%BE%D1%88%D0%BA.%D0%BE%D0%B1%D1%80%D0%B0%D0%B7%D0%BE%D0%B2%D0%B0%D0%BD%D0%B8%D0%B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428604"/>
            <a:ext cx="3400425" cy="32004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72035" name="Rectangle 3"/>
          <p:cNvSpPr>
            <a:spLocks noChangeArrowheads="1"/>
          </p:cNvSpPr>
          <p:nvPr/>
        </p:nvSpPr>
        <p:spPr bwMode="auto">
          <a:xfrm>
            <a:off x="467544" y="3670285"/>
            <a:ext cx="8397360" cy="2523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Calibri" pitchFamily="34" charset="0"/>
                <a:cs typeface="Times New Roman" pitchFamily="18" charset="0"/>
              </a:rPr>
              <a:t>В </a:t>
            </a:r>
            <a:r>
              <a:rPr kumimoji="0" lang="ru-RU" sz="2000" b="1" u="none" strike="noStrike" cap="none" normalizeH="0" baseline="0" dirty="0" err="1" smtClean="0">
                <a:ln>
                  <a:noFill/>
                </a:ln>
                <a:effectLst/>
                <a:latin typeface="Times New Roman" panose="02020603050405020304" pitchFamily="18" charset="0"/>
                <a:ea typeface="Calibri" pitchFamily="34" charset="0"/>
                <a:cs typeface="Times New Roman" pitchFamily="18" charset="0"/>
              </a:rPr>
              <a:t>Студеновском</a:t>
            </a:r>
            <a:r>
              <a:rPr kumimoji="0" lang="ru-RU" sz="2000" b="1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Calibri" pitchFamily="34" charset="0"/>
                <a:cs typeface="Times New Roman" pitchFamily="18" charset="0"/>
              </a:rPr>
              <a:t> детском саду функционирует 2 смешанные группы.</a:t>
            </a:r>
            <a:endParaRPr kumimoji="0" lang="ru-RU" sz="2000" b="0" u="none" strike="noStrike" cap="none" normalizeH="0" baseline="0" dirty="0" smtClean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Gulim" pitchFamily="34" charset="-127"/>
                <a:cs typeface="Times New Roman" pitchFamily="18" charset="0"/>
              </a:rPr>
              <a:t>В 2021 году  детский сад посещали 41 реб</a:t>
            </a:r>
            <a:r>
              <a:rPr lang="ru-RU" sz="2000" b="1" dirty="0" smtClean="0">
                <a:latin typeface="Times New Roman" pitchFamily="18" charset="0"/>
                <a:ea typeface="Gulim" pitchFamily="34" charset="-127"/>
                <a:cs typeface="Times New Roman" pitchFamily="18" charset="0"/>
              </a:rPr>
              <a:t>енок.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Gulim" pitchFamily="34" charset="-127"/>
                <a:cs typeface="Times New Roman" pitchFamily="18" charset="0"/>
              </a:rPr>
              <a:t>В школу выпустили 8 детей, а поступило в детский сад 11детей.</a:t>
            </a:r>
            <a:endParaRPr kumimoji="0" lang="ru-RU" sz="2000" b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детском саду работают 18 сотрудников из них:</a:t>
            </a:r>
            <a:endParaRPr kumimoji="0" lang="ru-RU" sz="2000" b="0" u="none" strike="noStrike" cap="none" normalizeH="0" baseline="0" dirty="0" smtClean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- 6 педагогов;</a:t>
            </a:r>
            <a:endParaRPr kumimoji="0" lang="ru-RU" sz="2000" b="0" u="none" strike="noStrike" cap="none" normalizeH="0" baseline="0" dirty="0" smtClean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- 5 педагогов имеют высшее образование;</a:t>
            </a:r>
            <a:endParaRPr kumimoji="0" lang="ru-RU" sz="2000" b="0" u="none" strike="noStrike" cap="none" normalizeH="0" baseline="0" dirty="0" smtClean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-1 педагог среднее образование.</a:t>
            </a:r>
            <a:endParaRPr kumimoji="0" lang="ru-RU" sz="2000" b="0" u="none" strike="noStrike" cap="none" normalizeH="0" baseline="0" dirty="0" smtClean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503751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774270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249944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99792" y="2420888"/>
            <a:ext cx="6282517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3568" y="1074934"/>
            <a:ext cx="4896544" cy="3650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5169" name="Rectangle 1"/>
          <p:cNvSpPr>
            <a:spLocks noChangeArrowheads="1"/>
          </p:cNvSpPr>
          <p:nvPr/>
        </p:nvSpPr>
        <p:spPr bwMode="auto">
          <a:xfrm>
            <a:off x="0" y="428604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ЗДРАВООХРАНЕНИЕ</a:t>
            </a:r>
            <a:endParaRPr kumimoji="0" lang="ru-RU" sz="1800" b="0" u="none" strike="noStrike" cap="none" normalizeH="0" baseline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3187" y="0"/>
            <a:ext cx="3857625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86465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366" y="1268760"/>
            <a:ext cx="8259097" cy="403244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55182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3187" y="0"/>
            <a:ext cx="3857625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41335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000108"/>
            <a:ext cx="3714776" cy="49101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8067" name="Rectangle 3"/>
          <p:cNvSpPr>
            <a:spLocks noChangeArrowheads="1"/>
          </p:cNvSpPr>
          <p:nvPr/>
        </p:nvSpPr>
        <p:spPr bwMode="auto">
          <a:xfrm>
            <a:off x="3929058" y="2165140"/>
            <a:ext cx="5107438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Arial Unicode MS" pitchFamily="34" charset="-128"/>
                <a:cs typeface="Arial Unicode MS" pitchFamily="34" charset="-128"/>
              </a:rPr>
              <a:t>За 2021 год пролечено: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- в дневном стационаре 139 человек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- на дому  </a:t>
            </a:r>
            <a:r>
              <a:rPr lang="ru-RU" sz="2000" b="1" i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12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человек.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- принято амбулаторно 11454</a:t>
            </a:r>
            <a:r>
              <a:rPr kumimoji="0" lang="ru-RU" sz="2000" b="1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пациента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- госпитализировано в ЦРБ 64 человек</a:t>
            </a:r>
            <a:r>
              <a:rPr lang="ru-RU" sz="2000" b="1" i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а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7" name="Rectangle 1"/>
          <p:cNvSpPr>
            <a:spLocks noChangeArrowheads="1"/>
          </p:cNvSpPr>
          <p:nvPr/>
        </p:nvSpPr>
        <p:spPr bwMode="auto">
          <a:xfrm>
            <a:off x="323528" y="836712"/>
            <a:ext cx="8462174" cy="38625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Сфера культуры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0" lvl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6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ru-RU" sz="2600" b="1" i="1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Студеновский</a:t>
            </a:r>
            <a:r>
              <a:rPr kumimoji="0" lang="ru-RU" sz="2600" b="1" i="1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 ДК                                               </a:t>
            </a:r>
          </a:p>
          <a:p>
            <a:pPr marR="0" lvl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600" b="1" i="1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    - Богословский сельский клуб                                                  - Луганский сельский клуб</a:t>
            </a:r>
          </a:p>
          <a:p>
            <a:pPr marR="0" lvl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ru-RU" sz="2600" b="1" i="1" dirty="0">
              <a:solidFill>
                <a:srgbClr val="00B0F0"/>
              </a:solidFill>
              <a:latin typeface="Book Antiqua" pitchFamily="18" charset="0"/>
              <a:cs typeface="Times New Roman" pitchFamily="18" charset="0"/>
            </a:endParaRPr>
          </a:p>
          <a:p>
            <a:pPr marR="0" lvl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600" b="1" i="1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Book Antiqua" pitchFamily="18" charset="0"/>
                <a:cs typeface="Times New Roman" pitchFamily="18" charset="0"/>
              </a:rPr>
              <a:t>Работает 19 клубных формирований и любительских объединений.</a:t>
            </a:r>
          </a:p>
          <a:p>
            <a:pPr marR="0" lvl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600" b="1" i="1" dirty="0" smtClean="0">
                <a:solidFill>
                  <a:srgbClr val="00B0F0"/>
                </a:solidFill>
                <a:latin typeface="Book Antiqua" pitchFamily="18" charset="0"/>
                <a:cs typeface="Times New Roman" pitchFamily="18" charset="0"/>
              </a:rPr>
              <a:t>Проведено 533 культурно-массовых мероприятий.</a:t>
            </a:r>
          </a:p>
          <a:p>
            <a:pPr marR="0" lvl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600" b="1" i="1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Book Antiqua" pitchFamily="18" charset="0"/>
                <a:cs typeface="Times New Roman" pitchFamily="18" charset="0"/>
              </a:rPr>
              <a:t>10963 посетителя.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rgbClr val="00B0F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052736"/>
            <a:ext cx="7488832" cy="518457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763688" y="260648"/>
            <a:ext cx="54726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Студеновский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ДК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60936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9482" y="0"/>
            <a:ext cx="6005036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38547099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010" y="0"/>
            <a:ext cx="8373979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0255388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72053946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6063"/>
            <a:ext cx="9144000" cy="656587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14858757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7242"/>
            <a:ext cx="9144000" cy="526351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0130843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2333301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0582"/>
            <a:ext cx="9144000" cy="611683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700370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0068"/>
            <a:ext cx="9144000" cy="575786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2898682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08722"/>
            <a:ext cx="9144000" cy="444055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84115749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339752" y="548680"/>
            <a:ext cx="52077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Луганский сельский клуб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29582"/>
            <a:ext cx="9144000" cy="487973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210517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61646"/>
            <a:ext cx="9144000" cy="513470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38264264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65672470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916" y="0"/>
            <a:ext cx="7578167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63641478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61646"/>
            <a:ext cx="9144000" cy="513470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87761484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7463" y="0"/>
            <a:ext cx="4549074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89580161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51650"/>
            <a:ext cx="9144000" cy="43547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43609" y="188640"/>
            <a:ext cx="64807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Богословский сельский клуб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8711394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4130234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0"/>
            <a:ext cx="4968551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31147812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22066818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183"/>
            <a:ext cx="9144000" cy="677763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202739163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12641" name="Рисунок 4" descr="https://aprlnr.su/uploads/posts/2020-04/1586931121_e90bd9e1-e948-41a4-91b1-5e2ef2a95875image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428604"/>
            <a:ext cx="2819400" cy="1876425"/>
          </a:xfrm>
          <a:prstGeom prst="rect">
            <a:avLst/>
          </a:prstGeom>
          <a:noFill/>
        </p:spPr>
      </p:pic>
      <p:sp>
        <p:nvSpPr>
          <p:cNvPr id="112643" name="Rectangle 3"/>
          <p:cNvSpPr>
            <a:spLocks noChangeArrowheads="1"/>
          </p:cNvSpPr>
          <p:nvPr/>
        </p:nvSpPr>
        <p:spPr bwMode="auto">
          <a:xfrm>
            <a:off x="1071538" y="2612405"/>
            <a:ext cx="7786742" cy="330859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ulim" pitchFamily="34" charset="-127"/>
                <a:ea typeface="Gulim" pitchFamily="34" charset="-127"/>
                <a:cs typeface="Times New Roman" pitchFamily="18" charset="0"/>
              </a:rPr>
              <a:t/>
            </a:r>
            <a:b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ulim" pitchFamily="34" charset="-127"/>
                <a:ea typeface="Gulim" pitchFamily="34" charset="-127"/>
                <a:cs typeface="Times New Roman" pitchFamily="18" charset="0"/>
              </a:rPr>
            </a:b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Контрольные показатели библиотек за 2021 год: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Студеновская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библиотека: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Читатели- </a:t>
            </a:r>
            <a:r>
              <a:rPr lang="ru-RU" sz="20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555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из них 177 детей;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посещения- 4717;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книговыдача - 10552.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Богословская библиотека: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читатели — 155, из них 28 детей </a:t>
            </a:r>
            <a:endParaRPr kumimoji="0" lang="ru-RU" sz="20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посещения — 1567</a:t>
            </a:r>
            <a:endParaRPr kumimoji="0" lang="ru-RU" sz="20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книговыдача — 3143</a:t>
            </a:r>
            <a:endParaRPr kumimoji="0" lang="ru-RU" sz="20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857620" y="928670"/>
            <a:ext cx="417076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ea typeface="Gulim" pitchFamily="34" charset="-127"/>
                <a:cs typeface="Times New Roman" pitchFamily="18" charset="0"/>
              </a:rPr>
              <a:t>На территории </a:t>
            </a:r>
            <a:r>
              <a:rPr lang="ru-RU" sz="2400" b="1" dirty="0" err="1" smtClean="0">
                <a:latin typeface="Times New Roman" pitchFamily="18" charset="0"/>
                <a:ea typeface="Gulim" pitchFamily="34" charset="-127"/>
                <a:cs typeface="Times New Roman" pitchFamily="18" charset="0"/>
              </a:rPr>
              <a:t>Студеновского</a:t>
            </a:r>
            <a:r>
              <a:rPr lang="ru-RU" sz="2400" b="1" dirty="0" smtClean="0">
                <a:latin typeface="Times New Roman" pitchFamily="18" charset="0"/>
                <a:ea typeface="Gulim" pitchFamily="34" charset="-127"/>
                <a:cs typeface="Times New Roman" pitchFamily="18" charset="0"/>
              </a:rPr>
              <a:t> сельсовета работают 2 библиотеки в с.Студеное и  </a:t>
            </a:r>
            <a:r>
              <a:rPr lang="ru-RU" sz="2400" b="1" dirty="0" err="1" smtClean="0">
                <a:latin typeface="Times New Roman" pitchFamily="18" charset="0"/>
                <a:ea typeface="Gulim" pitchFamily="34" charset="-127"/>
                <a:cs typeface="Times New Roman" pitchFamily="18" charset="0"/>
              </a:rPr>
              <a:t>с.Богословка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584774"/>
            <a:ext cx="8280920" cy="627322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555776" y="0"/>
            <a:ext cx="5040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Студеновская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библиотека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1890231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17154545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81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1268760"/>
            <a:ext cx="7620000" cy="5027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extBox 1"/>
          <p:cNvSpPr txBox="1"/>
          <p:nvPr/>
        </p:nvSpPr>
        <p:spPr>
          <a:xfrm>
            <a:off x="1187624" y="260649"/>
            <a:ext cx="70567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Библиотека в селе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Богословка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78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60648"/>
            <a:ext cx="8757384" cy="6311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928670"/>
            <a:ext cx="32004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3857620" y="836712"/>
            <a:ext cx="467482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Для занятий спортом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используется стадион, 2 хоккейные коробки в с.Студеное и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с.Богословка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347864" y="3645024"/>
            <a:ext cx="554461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3 раза в неделю работает специалист по делам молодёжи и спорта в школьном спортзале, для работающей молодёжи.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931721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8508078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138"/>
            <a:ext cx="9144000" cy="675972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61473592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2"/>
          <p:cNvSpPr>
            <a:spLocks noChangeArrowheads="1"/>
          </p:cNvSpPr>
          <p:nvPr/>
        </p:nvSpPr>
        <p:spPr bwMode="auto">
          <a:xfrm>
            <a:off x="1285852" y="428605"/>
            <a:ext cx="6572296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Деятельность военно-учётного</a:t>
            </a:r>
            <a:r>
              <a:rPr kumimoji="0" lang="ru-RU" sz="3600" b="1" u="none" strike="noStrike" cap="none" normalizeH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sz="3600" b="1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стола</a:t>
            </a:r>
            <a:endParaRPr kumimoji="0" lang="ru-RU" sz="3600" b="0" u="none" strike="noStrike" cap="none" normalizeH="0" baseline="0" dirty="0" smtClean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="" xmlns:p14="http://schemas.microsoft.com/office/powerpoint/2010/main" val="1860473430"/>
              </p:ext>
            </p:extLst>
          </p:nvPr>
        </p:nvGraphicFramePr>
        <p:xfrm>
          <a:off x="1428728" y="1928802"/>
          <a:ext cx="6286544" cy="41433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74083" name="Rectangle 3"/>
          <p:cNvSpPr>
            <a:spLocks noChangeArrowheads="1"/>
          </p:cNvSpPr>
          <p:nvPr/>
        </p:nvSpPr>
        <p:spPr bwMode="auto">
          <a:xfrm>
            <a:off x="0" y="4171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65889" name="Рисунок 10" descr="https://nkovenera.ru/logo-color-blac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785794"/>
            <a:ext cx="3419475" cy="318611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165891" name="Rectangle 3"/>
          <p:cNvSpPr>
            <a:spLocks noChangeArrowheads="1"/>
          </p:cNvSpPr>
          <p:nvPr/>
        </p:nvSpPr>
        <p:spPr bwMode="auto">
          <a:xfrm>
            <a:off x="3923928" y="1110726"/>
            <a:ext cx="5112568" cy="2369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территории администрации </a:t>
            </a:r>
            <a:r>
              <a:rPr kumimoji="0" lang="ru-RU" sz="1800" b="1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Студеновского</a:t>
            </a:r>
            <a:r>
              <a:rPr kumimoji="0" lang="ru-RU" sz="1800" b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сельсовета проживает 320 пенсионера, из них:</a:t>
            </a:r>
            <a:endParaRPr kumimoji="0" lang="ru-RU" sz="900" b="1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Ветераны РФ - </a:t>
            </a:r>
            <a:r>
              <a:rPr lang="ru-RU" sz="16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49</a:t>
            </a:r>
            <a:r>
              <a:rPr kumimoji="0" lang="ru-RU" sz="1600" b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чел.,         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Ветераны НСО - 115 чел.,</a:t>
            </a:r>
            <a:endParaRPr kumimoji="0" lang="ru-RU" sz="900" b="1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Труженики тыла – 4 чел.,        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Дети ВОВ - 6 чел.,                             </a:t>
            </a:r>
            <a:endParaRPr kumimoji="0" lang="ru-RU" sz="900" b="1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Инвалиды - 49 чел.,            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Одиноко проживающие - 69 чел.,</a:t>
            </a:r>
            <a:endParaRPr kumimoji="0" lang="ru-RU" sz="900" b="1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На надомном обслуживании - 21 чел.</a:t>
            </a:r>
            <a:endParaRPr kumimoji="0" lang="ru-RU" sz="1800" b="1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4357693"/>
            <a:ext cx="828680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Работает</a:t>
            </a:r>
            <a:r>
              <a:rPr lang="ru-RU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ветеранская организация </a:t>
            </a:r>
            <a:r>
              <a:rPr lang="ru-RU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Студеновского</a:t>
            </a: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сельсовета, актив организации состоит из 10 человек, они отвечают за: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-военно-патриотическое воспитание молодёжи;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-краеведение;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-волонтёрское движение;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-спортивная деятельность;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-служба быта и ведение документации.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143000"/>
            <a:ext cx="6096000" cy="4572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000108896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143000"/>
            <a:ext cx="6096000" cy="4572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759612495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132956571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912" y="414337"/>
            <a:ext cx="8258175" cy="602932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987712533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03039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651763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5157" y="0"/>
            <a:ext cx="5633686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502773259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63841" name="Рисунок 7" descr="https://rbsmi.ru/upload/iblock/269/2694bd49482120ec0f9c10e32ab4ac0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96519">
            <a:off x="343787" y="380287"/>
            <a:ext cx="3990975" cy="317883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63843" name="Rectangle 3"/>
          <p:cNvSpPr>
            <a:spLocks noChangeArrowheads="1"/>
          </p:cNvSpPr>
          <p:nvPr/>
        </p:nvSpPr>
        <p:spPr bwMode="auto">
          <a:xfrm>
            <a:off x="214282" y="3815838"/>
            <a:ext cx="8215370" cy="246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Социальная защита и социальное обслуживание </a:t>
            </a:r>
            <a:endParaRPr kumimoji="0" lang="ru-RU" sz="28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территории </a:t>
            </a:r>
            <a:r>
              <a:rPr kumimoji="0" lang="ru-RU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Студеновского</a:t>
            </a:r>
            <a:r>
              <a:rPr kumimoji="0" lang="ru-RU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сельсовета работает                                                                       1 специалист по социальной работе и 2 социальных работника.</a:t>
            </a:r>
            <a:endParaRPr kumimoji="0" lang="ru-RU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Работа специалистов по социальной работе - оказывать всестороннюю помощь людям, взаимодействовать преимущественно с незащищенными категориями граждан.</a:t>
            </a:r>
            <a:endParaRPr kumimoji="0" lang="ru-RU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На территории МО проживает 35 многодетных и 35 малообеспеченных семей, в которых проживает 189 детей.</a:t>
            </a:r>
            <a:endParaRPr kumimoji="0" lang="ru-RU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07089610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Рисунок 1" descr="логотип Мои Документы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15074" y="428604"/>
            <a:ext cx="2247900" cy="1428750"/>
          </a:xfrm>
          <a:prstGeom prst="rect">
            <a:avLst/>
          </a:prstGeom>
          <a:noFill/>
        </p:spPr>
      </p:pic>
      <p:graphicFrame>
        <p:nvGraphicFramePr>
          <p:cNvPr id="3" name="Схема 2"/>
          <p:cNvGraphicFramePr/>
          <p:nvPr/>
        </p:nvGraphicFramePr>
        <p:xfrm>
          <a:off x="1571604" y="3143248"/>
          <a:ext cx="5486400" cy="3200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686924" y="1700808"/>
            <a:ext cx="7786742" cy="1661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Специалист МФЦ принимает граждан 3 раза в неделю  с 9.00 до 12.00</a:t>
            </a:r>
            <a:endParaRPr kumimoji="0" lang="ru-RU" sz="2800" b="0" u="none" strike="noStrike" cap="none" normalizeH="0" baseline="0" dirty="0" smtClean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Gulim" pitchFamily="34" charset="-127"/>
                <a:cs typeface="Times New Roman" panose="02020603050405020304" pitchFamily="18" charset="0"/>
              </a:rPr>
              <a:t>приём документов по услугам:</a:t>
            </a:r>
            <a:endParaRPr kumimoji="0" lang="ru-RU" sz="2800" b="0" u="none" strike="noStrike" cap="none" normalizeH="0" baseline="0" dirty="0" smtClean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0" y="1340768"/>
            <a:ext cx="5143500" cy="518457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23528" y="260648"/>
            <a:ext cx="856895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БЛАГОУСТРОЙСТВО</a:t>
            </a:r>
          </a:p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Пешеходный переход у школы в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с.Богословка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06331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048849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276213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509927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01945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895234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39553" y="764704"/>
            <a:ext cx="13681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Ремонт дорожных знаков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87070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Спортивная площадка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280584"/>
            <a:ext cx="3634184" cy="4845579"/>
          </a:xfrm>
        </p:spPr>
      </p:pic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0264" y="1268760"/>
            <a:ext cx="3643052" cy="4857403"/>
          </a:xfrm>
        </p:spPr>
      </p:pic>
    </p:spTree>
    <p:extLst>
      <p:ext uri="{BB962C8B-B14F-4D97-AF65-F5344CB8AC3E}">
        <p14:creationId xmlns="" xmlns:p14="http://schemas.microsoft.com/office/powerpoint/2010/main" val="3208342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30" y="332656"/>
            <a:ext cx="4345130" cy="5793507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4240" y="332656"/>
            <a:ext cx="4345130" cy="5793507"/>
          </a:xfrm>
        </p:spPr>
      </p:pic>
    </p:spTree>
    <p:extLst>
      <p:ext uri="{BB962C8B-B14F-4D97-AF65-F5344CB8AC3E}">
        <p14:creationId xmlns="" xmlns:p14="http://schemas.microsoft.com/office/powerpoint/2010/main" val="2653173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3056" y="0"/>
            <a:ext cx="5957888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55628138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Детская площадка в Луганске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060848"/>
            <a:ext cx="4038600" cy="3452025"/>
          </a:xfrm>
        </p:spPr>
      </p:pic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2420" y="2060848"/>
            <a:ext cx="4134380" cy="3456383"/>
          </a:xfrm>
        </p:spPr>
      </p:pic>
    </p:spTree>
    <p:extLst>
      <p:ext uri="{BB962C8B-B14F-4D97-AF65-F5344CB8AC3E}">
        <p14:creationId xmlns="" xmlns:p14="http://schemas.microsoft.com/office/powerpoint/2010/main" val="2691020357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33189986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77261"/>
            <a:ext cx="9144000" cy="530347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211342587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603632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272141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4125" y="0"/>
            <a:ext cx="3855749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024338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175462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953320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274404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08578" y="70071"/>
            <a:ext cx="4572000" cy="6357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436517009"/>
              </p:ext>
            </p:extLst>
          </p:nvPr>
        </p:nvGraphicFramePr>
        <p:xfrm>
          <a:off x="642910" y="1071545"/>
          <a:ext cx="8096328" cy="5472682"/>
        </p:xfrm>
        <a:graphic>
          <a:graphicData uri="http://schemas.openxmlformats.org/drawingml/2006/table">
            <a:tbl>
              <a:tblPr firstRow="1" bandRow="1" bandCol="1">
                <a:tableStyleId>{AF606853-7671-496A-8E4F-DF71F8EC918B}</a:tableStyleId>
              </a:tblPr>
              <a:tblGrid>
                <a:gridCol w="4260828"/>
                <a:gridCol w="3835500"/>
              </a:tblGrid>
              <a:tr h="439106">
                <a:tc rowSpan="2"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Численность постоянного населения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на 01.01.2021</a:t>
                      </a:r>
                      <a:r>
                        <a:rPr lang="ru-RU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80851">
                <a:tc vMerge="1">
                  <a:txBody>
                    <a:bodyPr/>
                    <a:lstStyle/>
                    <a:p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1278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15037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i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Избирательным правом обладают</a:t>
                      </a:r>
                      <a:r>
                        <a:rPr lang="ru-RU" sz="2000" b="1" i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Из них </a:t>
                      </a:r>
                    </a:p>
                    <a:p>
                      <a:pPr algn="ctr"/>
                      <a:r>
                        <a:rPr lang="ru-RU" sz="24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не проживают на территории МО</a:t>
                      </a:r>
                      <a:endParaRPr lang="ru-RU" sz="24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981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95338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125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90391">
                <a:tc>
                  <a:txBody>
                    <a:bodyPr/>
                    <a:lstStyle/>
                    <a:p>
                      <a:pPr algn="ctr"/>
                      <a:r>
                        <a:rPr lang="ru-RU" sz="2400" b="1" i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Трудоспособное население</a:t>
                      </a:r>
                      <a:endParaRPr lang="ru-RU" sz="2400" b="1" i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754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97653">
                <a:tc>
                  <a:txBody>
                    <a:bodyPr/>
                    <a:lstStyle/>
                    <a:p>
                      <a:pPr algn="ctr"/>
                      <a:r>
                        <a:rPr lang="ru-RU" sz="24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Умерло</a:t>
                      </a:r>
                      <a:endParaRPr lang="ru-RU" sz="2400" b="1" i="1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26</a:t>
                      </a:r>
                      <a:endParaRPr lang="ru-RU" sz="28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02458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Родилось</a:t>
                      </a:r>
                      <a:endParaRPr lang="ru-RU" sz="2800" b="1" i="1" dirty="0" smtClean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  <a:p>
                      <a:pPr algn="ctr"/>
                      <a:endParaRPr lang="ru-RU" sz="36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212990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066189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085807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122032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632479" y="428604"/>
            <a:ext cx="494004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 бюджета поселения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Вертикальный свиток 4"/>
          <p:cNvSpPr/>
          <p:nvPr/>
        </p:nvSpPr>
        <p:spPr>
          <a:xfrm>
            <a:off x="571472" y="1357298"/>
            <a:ext cx="2500330" cy="2500330"/>
          </a:xfrm>
          <a:prstGeom prst="vertic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от налоговых поступлений планировался в сумме      </a:t>
            </a:r>
            <a:r>
              <a:rPr lang="ru-RU" b="1" i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2 258 420, 00 рублей</a:t>
            </a:r>
            <a:endParaRPr lang="ru-RU" b="1" i="1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6" name="Вертикальный свиток 5"/>
          <p:cNvSpPr/>
          <p:nvPr/>
        </p:nvSpPr>
        <p:spPr>
          <a:xfrm>
            <a:off x="3500430" y="2071678"/>
            <a:ext cx="2571768" cy="2428892"/>
          </a:xfrm>
          <a:prstGeom prst="vertic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Выполнили </a:t>
            </a:r>
            <a:r>
              <a:rPr lang="ru-RU" b="1" i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2 259 981,44 </a:t>
            </a:r>
            <a:r>
              <a:rPr lang="ru-RU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рублей,                          в процентном соотношении </a:t>
            </a:r>
            <a:r>
              <a:rPr lang="ru-RU" b="1" i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на  100,1%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7" name="Вертикальный свиток 6"/>
          <p:cNvSpPr/>
          <p:nvPr/>
        </p:nvSpPr>
        <p:spPr>
          <a:xfrm>
            <a:off x="6429388" y="2928934"/>
            <a:ext cx="2428892" cy="2500330"/>
          </a:xfrm>
          <a:prstGeom prst="vertic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в 2021 году заключен </a:t>
            </a:r>
            <a:r>
              <a:rPr lang="ru-RU" b="1" dirty="0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81</a:t>
            </a:r>
            <a:r>
              <a:rPr lang="ru-RU" dirty="0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контракт, на общую сумму </a:t>
            </a:r>
            <a:r>
              <a:rPr lang="ru-RU" b="1" dirty="0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4 447 356</a:t>
            </a:r>
            <a:r>
              <a:rPr lang="ru-RU" b="1" i="1" dirty="0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,86 </a:t>
            </a:r>
            <a:r>
              <a:rPr lang="ru-RU" dirty="0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рублей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409950591"/>
              </p:ext>
            </p:extLst>
          </p:nvPr>
        </p:nvGraphicFramePr>
        <p:xfrm>
          <a:off x="1285852" y="1643051"/>
          <a:ext cx="6572295" cy="3963692"/>
        </p:xfrm>
        <a:graphic>
          <a:graphicData uri="http://schemas.openxmlformats.org/drawingml/2006/table">
            <a:tbl>
              <a:tblPr>
                <a:tableStyleId>{22838BEF-8BB2-4498-84A7-C5851F593DF1}</a:tableStyleId>
              </a:tblPr>
              <a:tblGrid>
                <a:gridCol w="424675"/>
                <a:gridCol w="4604496"/>
                <a:gridCol w="1543124"/>
              </a:tblGrid>
              <a:tr h="69287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/>
                        <a:t>№</a:t>
                      </a:r>
                      <a:endParaRPr lang="ru-RU" sz="1100" dirty="0"/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/>
                        <a:t>п</a:t>
                      </a:r>
                      <a:r>
                        <a:rPr lang="ru-RU" sz="1600" dirty="0"/>
                        <a:t>/</a:t>
                      </a:r>
                      <a:r>
                        <a:rPr lang="ru-RU" sz="1600" dirty="0" err="1"/>
                        <a:t>п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/>
                        <a:t>Наименование показателей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/>
                        <a:t>Всего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3817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/>
                        <a:t>1.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/>
                        <a:t>Подворных обходов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/>
                        <a:t>383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6913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/>
                        <a:t>2.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/>
                        <a:t>Проинструктировано о соблюдении мер пожарной безопасности (чел.)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/>
                        <a:t>1155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 smtClean="0"/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8660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/>
                        <a:t>3.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/>
                        <a:t>Размещено материалов по противопожарной тематике на интернет-сайтах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/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/>
                        <a:t>17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/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038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smtClean="0"/>
                        <a:t>4.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/>
                        <a:t>Распространено единиц наглядной агитации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/>
                        <a:t>397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76129" name="Rectangle 1"/>
          <p:cNvSpPr>
            <a:spLocks noChangeArrowheads="1"/>
          </p:cNvSpPr>
          <p:nvPr/>
        </p:nvSpPr>
        <p:spPr bwMode="auto">
          <a:xfrm>
            <a:off x="1214414" y="260648"/>
            <a:ext cx="707236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Деятельность по ГО,ЧС и ПБ                   </a:t>
            </a:r>
            <a:endParaRPr kumimoji="0" lang="ru-RU" sz="36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34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1214422"/>
            <a:ext cx="3786214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5349" name="Rectangle 5"/>
          <p:cNvSpPr>
            <a:spLocks noChangeArrowheads="1"/>
          </p:cNvSpPr>
          <p:nvPr/>
        </p:nvSpPr>
        <p:spPr bwMode="auto">
          <a:xfrm>
            <a:off x="714348" y="473035"/>
            <a:ext cx="757242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2021 году ликвидировано 13 степных пожаров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5350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4876" y="1714488"/>
            <a:ext cx="4000528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37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91680" y="44624"/>
            <a:ext cx="5760640" cy="6552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4347</TotalTime>
  <Words>1301</Words>
  <Application>Microsoft Office PowerPoint</Application>
  <PresentationFormat>Экран (4:3)</PresentationFormat>
  <Paragraphs>281</Paragraphs>
  <Slides>133</Slides>
  <Notes>32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133</vt:i4>
      </vt:variant>
    </vt:vector>
  </HeadingPairs>
  <TitlesOfParts>
    <vt:vector size="134" baseType="lpstr">
      <vt:lpstr>Тема Office</vt:lpstr>
      <vt:lpstr>Отчет Главы                   Студеновского сельсовета Карасукского района Новосибирской области                        об итогах работы за 2021 год и планах на 2022 год</vt:lpstr>
      <vt:lpstr>Студеновский сельсовет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Социальная сфера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  <vt:lpstr>Слайд 65</vt:lpstr>
      <vt:lpstr>Слайд 66</vt:lpstr>
      <vt:lpstr>Слайд 67</vt:lpstr>
      <vt:lpstr>Слайд 68</vt:lpstr>
      <vt:lpstr>Слайд 69</vt:lpstr>
      <vt:lpstr>Слайд 70</vt:lpstr>
      <vt:lpstr>Слайд 71</vt:lpstr>
      <vt:lpstr>Слайд 72</vt:lpstr>
      <vt:lpstr>Слайд 73</vt:lpstr>
      <vt:lpstr>Слайд 74</vt:lpstr>
      <vt:lpstr>Слайд 75</vt:lpstr>
      <vt:lpstr>Слайд 76</vt:lpstr>
      <vt:lpstr>Слайд 77</vt:lpstr>
      <vt:lpstr>Спортивная площадка</vt:lpstr>
      <vt:lpstr>Слайд 79</vt:lpstr>
      <vt:lpstr>Детская площадка в Луганске</vt:lpstr>
      <vt:lpstr>Слайд 81</vt:lpstr>
      <vt:lpstr>Слайд 82</vt:lpstr>
      <vt:lpstr>Слайд 83</vt:lpstr>
      <vt:lpstr>Слайд 84</vt:lpstr>
      <vt:lpstr>Слайд 85</vt:lpstr>
      <vt:lpstr>Слайд 86</vt:lpstr>
      <vt:lpstr>Слайд 87</vt:lpstr>
      <vt:lpstr>Слайд 88</vt:lpstr>
      <vt:lpstr>Слайд 89</vt:lpstr>
      <vt:lpstr>Слайд 90</vt:lpstr>
      <vt:lpstr>Слайд 91</vt:lpstr>
      <vt:lpstr>Слайд 92</vt:lpstr>
      <vt:lpstr>Слайд 93</vt:lpstr>
      <vt:lpstr>Слайд 94</vt:lpstr>
      <vt:lpstr>Слайд 95</vt:lpstr>
      <vt:lpstr>Слайд 96</vt:lpstr>
      <vt:lpstr>Слайд 97</vt:lpstr>
      <vt:lpstr>Слайд 98</vt:lpstr>
      <vt:lpstr>Слайд 99</vt:lpstr>
      <vt:lpstr>Слайд 100</vt:lpstr>
      <vt:lpstr>Слайд 101</vt:lpstr>
      <vt:lpstr>Слайд 102</vt:lpstr>
      <vt:lpstr>Слайд 103</vt:lpstr>
      <vt:lpstr>Слайд 104</vt:lpstr>
      <vt:lpstr>Слайд 105</vt:lpstr>
      <vt:lpstr>Слайд 106</vt:lpstr>
      <vt:lpstr>Слайд 107</vt:lpstr>
      <vt:lpstr>Слайд 108</vt:lpstr>
      <vt:lpstr>Слайд 109</vt:lpstr>
      <vt:lpstr>Слайд 110</vt:lpstr>
      <vt:lpstr>Слайд 111</vt:lpstr>
      <vt:lpstr>Слайд 112</vt:lpstr>
      <vt:lpstr>Слайд 113</vt:lpstr>
      <vt:lpstr>Слайд 114</vt:lpstr>
      <vt:lpstr>Слайд 115</vt:lpstr>
      <vt:lpstr>Слайд 116</vt:lpstr>
      <vt:lpstr>Слайд 117</vt:lpstr>
      <vt:lpstr>Слайд 118</vt:lpstr>
      <vt:lpstr>Слайд 119</vt:lpstr>
      <vt:lpstr>Слайд 120</vt:lpstr>
      <vt:lpstr>Слайд 121</vt:lpstr>
      <vt:lpstr>Слайд 122</vt:lpstr>
      <vt:lpstr>Слайд 123</vt:lpstr>
      <vt:lpstr>Слайд 124</vt:lpstr>
      <vt:lpstr>Слайд 125</vt:lpstr>
      <vt:lpstr>Слайд 126</vt:lpstr>
      <vt:lpstr>Слайд 127</vt:lpstr>
      <vt:lpstr>Слайд 128</vt:lpstr>
      <vt:lpstr>Слайд 129</vt:lpstr>
      <vt:lpstr>Слайд 130</vt:lpstr>
      <vt:lpstr>Слайд 131</vt:lpstr>
      <vt:lpstr>Слайд 132</vt:lpstr>
      <vt:lpstr>Спасибо за внимание!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Благоустройство и санитарное содержание территории Ивановского сельского поселения в 2018 году</dc:title>
  <dc:creator>Ивановка</dc:creator>
  <cp:lastModifiedBy>студеное_випнет</cp:lastModifiedBy>
  <cp:revision>342</cp:revision>
  <dcterms:created xsi:type="dcterms:W3CDTF">2019-02-05T10:07:30Z</dcterms:created>
  <dcterms:modified xsi:type="dcterms:W3CDTF">2022-03-18T04:04:31Z</dcterms:modified>
</cp:coreProperties>
</file>